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973" r:id="rId2"/>
  </p:sldMasterIdLst>
  <p:notesMasterIdLst>
    <p:notesMasterId r:id="rId51"/>
  </p:notesMasterIdLst>
  <p:sldIdLst>
    <p:sldId id="894" r:id="rId3"/>
    <p:sldId id="603" r:id="rId4"/>
    <p:sldId id="810" r:id="rId5"/>
    <p:sldId id="946" r:id="rId6"/>
    <p:sldId id="868" r:id="rId7"/>
    <p:sldId id="947" r:id="rId8"/>
    <p:sldId id="900" r:id="rId9"/>
    <p:sldId id="903" r:id="rId10"/>
    <p:sldId id="904" r:id="rId11"/>
    <p:sldId id="905" r:id="rId12"/>
    <p:sldId id="926" r:id="rId13"/>
    <p:sldId id="922" r:id="rId14"/>
    <p:sldId id="923" r:id="rId15"/>
    <p:sldId id="924" r:id="rId16"/>
    <p:sldId id="927" r:id="rId17"/>
    <p:sldId id="925" r:id="rId18"/>
    <p:sldId id="928" r:id="rId19"/>
    <p:sldId id="932" r:id="rId20"/>
    <p:sldId id="929" r:id="rId21"/>
    <p:sldId id="930" r:id="rId22"/>
    <p:sldId id="933" r:id="rId23"/>
    <p:sldId id="935" r:id="rId24"/>
    <p:sldId id="899" r:id="rId25"/>
    <p:sldId id="909" r:id="rId26"/>
    <p:sldId id="910" r:id="rId27"/>
    <p:sldId id="906" r:id="rId28"/>
    <p:sldId id="911" r:id="rId29"/>
    <p:sldId id="937" r:id="rId30"/>
    <p:sldId id="913" r:id="rId31"/>
    <p:sldId id="918" r:id="rId32"/>
    <p:sldId id="914" r:id="rId33"/>
    <p:sldId id="915" r:id="rId34"/>
    <p:sldId id="916" r:id="rId35"/>
    <p:sldId id="912" r:id="rId36"/>
    <p:sldId id="917" r:id="rId37"/>
    <p:sldId id="920" r:id="rId38"/>
    <p:sldId id="921" r:id="rId39"/>
    <p:sldId id="938" r:id="rId40"/>
    <p:sldId id="934" r:id="rId41"/>
    <p:sldId id="939" r:id="rId42"/>
    <p:sldId id="940" r:id="rId43"/>
    <p:sldId id="941" r:id="rId44"/>
    <p:sldId id="942" r:id="rId45"/>
    <p:sldId id="943" r:id="rId46"/>
    <p:sldId id="944" r:id="rId47"/>
    <p:sldId id="945" r:id="rId48"/>
    <p:sldId id="919" r:id="rId49"/>
    <p:sldId id="741" r:id="rId50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7AAE1"/>
    <a:srgbClr val="EF404A"/>
    <a:srgbClr val="185ADB"/>
    <a:srgbClr val="FFFFAF"/>
    <a:srgbClr val="FFCC4E"/>
    <a:srgbClr val="66DE93"/>
    <a:srgbClr val="FFC947"/>
    <a:srgbClr val="D5E05B"/>
    <a:srgbClr val="EF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1" autoAdjust="0"/>
    <p:restoredTop sz="84380" autoAdjust="0"/>
  </p:normalViewPr>
  <p:slideViewPr>
    <p:cSldViewPr>
      <p:cViewPr varScale="1">
        <p:scale>
          <a:sx n="87" d="100"/>
          <a:sy n="87" d="100"/>
        </p:scale>
        <p:origin x="22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3832"/>
    </p:cViewPr>
  </p:sorterViewPr>
  <p:notesViewPr>
    <p:cSldViewPr>
      <p:cViewPr varScale="1">
        <p:scale>
          <a:sx n="109" d="100"/>
          <a:sy n="109" d="100"/>
        </p:scale>
        <p:origin x="5232" y="132"/>
      </p:cViewPr>
      <p:guideLst>
        <p:guide orient="horz" pos="3128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2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593F6C8E-966E-49FC-92EA-DEACB4CD336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15238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942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897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4304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021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3050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F6C8E-966E-49FC-92EA-DEACB4CD3368}" type="slidenum">
              <a:rPr lang="en-US" altLang="ko-KR" smtClean="0"/>
              <a:pPr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31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762C5-9A73-1071-E3D2-CEA5125A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29168755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AB00C-8222-A7BE-CA50-2FA3407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4B05E-E2D2-934E-CAE7-0DB4AFC03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6E4A2-3862-422A-4CEA-ED97AF39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D2C34-3BD1-4CC3-FD00-C16BFBB1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393EC-0974-27DB-EDE4-87C96A0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33D79-5715-638F-3FCE-9EC5A5D3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5212B7-1CE7-472E-6B71-30665F76F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1A0BE-5713-6369-0566-477EB8F4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DF2221-B790-808C-F0A0-E307BAC9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18C2D-4349-B7A3-1338-CC4CF425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5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44830-C6CD-549D-41E2-0DEFF5F1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3D94B-1B49-9CE1-473D-73522134D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2B8F0-6EBC-5891-D8ED-BE08FEF1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332433-E51C-E792-59C7-091EBB24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F36EDD-BAC5-05D0-C47D-353AB03B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2D513E-1760-8217-0211-2F466D51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05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ED2B2-7407-6C42-DA2E-1B6E112B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446647-99E3-3E23-E469-BB771BAD2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739780-C020-7F38-3757-C42F387B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1D4F21-FC35-388E-8BEA-E84BB40D9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37C965-C322-E580-2D0C-24B6BF4E9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E58354-9F41-30CC-0199-91AED5D1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A0FCED-7493-E526-6C44-8BBDF81F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FF16B5-F907-CC5C-AA94-15598427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44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D336A-E96B-A9EC-1273-F0AEBA0A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91F080-A41E-CE8F-F7CE-68724F3B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773C18-75F4-2DFD-A04E-D6ACF078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6C7E0B-888A-6198-931C-8EE0A582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399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2D1330-AFFB-8201-3EBC-6741F75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76E6A1-E6BE-3128-7C66-A0412F04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3FBB9-BDEA-AD97-5DC3-DF71EE47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6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85FF1-C363-B40E-B5E8-3BA75604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D413B-A144-55DD-7063-99C2E6DEC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F3108D-D3BC-4B62-E978-CFA8EAD79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131E6-001E-58B9-2655-30200823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29D7E5-1E50-BCAC-EDA5-2C859A8F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08F2DC-4FCF-2297-9A35-B56B8D5A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02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820EF-D654-CA16-23FF-AE1CE57D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699C31-F415-0059-CE33-9A9711E7C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DFD82-C260-1BAC-6558-5C8B4C70E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61B70F-A92C-844C-9CF8-AF329835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C2927-A362-CC7C-6400-34A5B2422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27E84-BC12-99F3-86BB-0B66648E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61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B0E8B-5173-8F43-FC83-B4AFC370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E6BD24-E03B-EDBD-528C-16D1231E3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1F9C4-D462-6118-6FAB-C3075DA7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D6BE3-5CCF-58D3-C090-1DE0820E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4CD0A-2DBA-6569-7049-5F3BC637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48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97BE89-C2E0-9509-BEEC-CBA4D046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89272F-24C3-161E-1F59-60B4762E1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D7F1B3-CD36-9090-AE60-93455549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7A6D-6FB8-41BA-AE1D-7B8D82CD2B54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F6762-6F0B-6E0C-276A-B86C956A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D25C0-E378-18D8-BCCD-409B2B4A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771085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38400"/>
            <a:ext cx="7772400" cy="1362075"/>
          </a:xfrm>
        </p:spPr>
        <p:txBody>
          <a:bodyPr anchor="t"/>
          <a:lstStyle>
            <a:lvl1pPr algn="l">
              <a:def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50018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7480794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defRPr sz="1600"/>
            </a:lvl1pPr>
            <a:lvl2pPr>
              <a:defRPr sz="1400"/>
            </a:lvl2pPr>
            <a:lvl3pPr>
              <a:buClr>
                <a:srgbClr val="0070C0"/>
              </a:buClr>
              <a:defRPr sz="1400"/>
            </a:lvl3pPr>
            <a:lvl4pPr>
              <a:defRPr sz="1200"/>
            </a:lvl4pPr>
            <a:lvl5pPr>
              <a:buClr>
                <a:srgbClr val="0070C0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523431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896687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447800"/>
            <a:ext cx="40767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86200"/>
            <a:ext cx="40767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0408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600" y="1447800"/>
            <a:ext cx="198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9443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B67E2-2C6E-D465-217D-179C0FD02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2526792"/>
            <a:ext cx="6858000" cy="6858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2EECC1-52D5-D9FE-0703-EA3016E30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593594"/>
            <a:ext cx="6858000" cy="143560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084AED72-5FAF-10DA-D097-51FF02829E6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2057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52E22CE2-68FA-6817-CACF-45FEEFD1DF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5486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618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B7116-D4C6-156E-5FEE-8E3E03958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2743200"/>
            <a:ext cx="6858000" cy="685800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86BA4BD-01E9-A668-BD35-12751CE05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591718"/>
            <a:ext cx="6858000" cy="52308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82883D9A-0EDD-8621-C3CF-A7DB5EC2349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2057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B3DAD8E7-DF94-BE94-81C3-0D733E96EB6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5612" y="5486400"/>
            <a:ext cx="8232775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F59190E-E19E-5286-69A6-FB02FF4D7F5F}"/>
              </a:ext>
            </a:extLst>
          </p:cNvPr>
          <p:cNvSpPr txBox="1">
            <a:spLocks/>
          </p:cNvSpPr>
          <p:nvPr userDrawn="1"/>
        </p:nvSpPr>
        <p:spPr>
          <a:xfrm>
            <a:off x="1142999" y="4277518"/>
            <a:ext cx="6858000" cy="523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86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5204C9-4EEB-808E-1BBE-16E354585F2A}"/>
              </a:ext>
            </a:extLst>
          </p:cNvPr>
          <p:cNvSpPr/>
          <p:nvPr userDrawn="1"/>
        </p:nvSpPr>
        <p:spPr>
          <a:xfrm>
            <a:off x="0" y="6781798"/>
            <a:ext cx="9144000" cy="76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028" name="Text Box 7"/>
          <p:cNvSpPr txBox="1">
            <a:spLocks noChangeArrowheads="1"/>
          </p:cNvSpPr>
          <p:nvPr/>
        </p:nvSpPr>
        <p:spPr bwMode="auto">
          <a:xfrm>
            <a:off x="215002" y="6563959"/>
            <a:ext cx="48122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r>
              <a:rPr lang="en-US" sz="800" b="1" baseline="0" dirty="0" err="1">
                <a:solidFill>
                  <a:schemeClr val="bg2"/>
                </a:solidFill>
              </a:rPr>
              <a:t>Dilab</a:t>
            </a:r>
            <a:endParaRPr lang="en-US" sz="800" b="1" baseline="0" dirty="0">
              <a:solidFill>
                <a:schemeClr val="bg2"/>
              </a:solidFill>
            </a:endParaRPr>
          </a:p>
        </p:txBody>
      </p:sp>
      <p:sp>
        <p:nvSpPr>
          <p:cNvPr id="10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7" name="Text Box 1031"/>
          <p:cNvSpPr txBox="1">
            <a:spLocks/>
          </p:cNvSpPr>
          <p:nvPr userDrawn="1"/>
        </p:nvSpPr>
        <p:spPr bwMode="auto">
          <a:xfrm>
            <a:off x="4355305" y="6583856"/>
            <a:ext cx="433388" cy="18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1" tIns="32140" rIns="64281" bIns="32140">
            <a:spAutoFit/>
          </a:bodyPr>
          <a:lstStyle>
            <a:lvl1pPr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64293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45DB8B59-6D2A-440F-A22C-F1B3AF48E04C}" type="slidenum">
              <a:rPr lang="en-US" altLang="ko-KR" sz="800">
                <a:solidFill>
                  <a:schemeClr val="bg2"/>
                </a:solidFill>
                <a:ea typeface="ヒラギノ角ゴ ProN W3"/>
                <a:cs typeface="ヒラギノ角ゴ ProN W3"/>
                <a:sym typeface="Verdana" panose="020B0604030504040204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endParaRPr lang="en-US" altLang="ko-KR" sz="800" dirty="0">
              <a:solidFill>
                <a:schemeClr val="bg2"/>
              </a:solidFill>
              <a:ea typeface="ヒラギノ角ゴ ProN W3"/>
              <a:cs typeface="ヒラギノ角ゴ ProN W3"/>
              <a:sym typeface="Verdana" panose="020B0604030504040204" pitchFamily="34" charset="0"/>
            </a:endParaRPr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52D2C33F-456F-0CCA-4BD0-5B2F3D2673E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219200"/>
            <a:ext cx="9143999" cy="0"/>
          </a:xfrm>
          <a:prstGeom prst="line">
            <a:avLst/>
          </a:prstGeom>
          <a:noFill/>
          <a:ln w="635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677" r:id="rId2"/>
    <p:sldLayoutId id="2147483679" r:id="rId3"/>
    <p:sldLayoutId id="2147483678" r:id="rId4"/>
    <p:sldLayoutId id="2147483955" r:id="rId5"/>
    <p:sldLayoutId id="2147483958" r:id="rId6"/>
    <p:sldLayoutId id="2147483680" r:id="rId7"/>
  </p:sldLayoutIdLst>
  <p:transition spd="slow"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Symbol" panose="05050102010706020507" pitchFamily="18" charset="2"/>
        <a:buChar char="·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73088" indent="-2254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>
          <a:solidFill>
            <a:schemeClr val="tx2"/>
          </a:solidFill>
          <a:latin typeface="+mn-lt"/>
        </a:defRPr>
      </a:lvl2pPr>
      <a:lvl3pPr marL="914400" indent="-22701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◦"/>
        <a:defRPr sz="1700">
          <a:solidFill>
            <a:schemeClr val="tx2"/>
          </a:solidFill>
          <a:latin typeface="+mn-lt"/>
        </a:defRPr>
      </a:lvl3pPr>
      <a:lvl4pPr marL="1255713" indent="-2270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anose="020B0604030504040204" pitchFamily="34" charset="0"/>
        <a:buChar char="–"/>
        <a:defRPr sz="1600">
          <a:solidFill>
            <a:schemeClr val="tx2"/>
          </a:solidFill>
          <a:latin typeface="+mn-lt"/>
        </a:defRPr>
      </a:lvl4pPr>
      <a:lvl5pPr marL="1604963" indent="-233363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Verdana" panose="020B0604030504040204" pitchFamily="34" charset="0"/>
        <a:buChar char="–"/>
        <a:defRPr sz="1500">
          <a:solidFill>
            <a:schemeClr val="tx2"/>
          </a:solidFill>
          <a:latin typeface="+mn-lt"/>
        </a:defRPr>
      </a:lvl5pPr>
      <a:lvl6pPr marL="20621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6pPr>
      <a:lvl7pPr marL="25193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7pPr>
      <a:lvl8pPr marL="29765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8pPr>
      <a:lvl9pPr marL="3433763" indent="-2333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Verdana" pitchFamily="34" charset="0"/>
        <a:buChar char="–"/>
        <a:defRPr sz="15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201270-7436-44AE-61A5-5CB7F360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9A5DE-4638-74C9-09E6-0DF8069D2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F316E-00A1-0321-8BCE-415871824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27A6D-6FB8-41BA-AE1D-7B8D82CD2B54}" type="datetimeFigureOut">
              <a:rPr lang="ko-KR" altLang="en-US" smtClean="0"/>
              <a:t>2022. 8. 8.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66CB1E-1D8B-3AC6-A331-2E598A5D9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09274-7AE7-2F28-A4AC-C117965C5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D070-C5F6-4EFC-B6BF-89190B6E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0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85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ngkenh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ungkenh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1124721008597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pm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enga.com/magazine/machine-learning-programming/" TargetMode="External"/><Relationship Id="rId2" Type="http://schemas.openxmlformats.org/officeDocument/2006/relationships/hyperlink" Target="https://builtin.com/machine-learning/what-is-deep-learning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gkenh/DL-Framework-for-AIDD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A450824-2D8F-3A32-DFF7-2D959299C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/>
              <a:t>인공지능 신약개발을 위한 </a:t>
            </a:r>
            <a:br>
              <a:rPr lang="en-US" altLang="ko-KR" sz="3200" dirty="0"/>
            </a:br>
            <a:r>
              <a:rPr lang="ko-KR" altLang="en-US" sz="3200" dirty="0"/>
              <a:t>딥러닝 프레임워크 기초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1BF9FD2-91E9-6E3E-A610-C8B9FB70E8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홍성은</a:t>
            </a:r>
            <a:r>
              <a:rPr lang="en-US" altLang="ko-KR" dirty="0"/>
              <a:t>, </a:t>
            </a:r>
            <a:r>
              <a:rPr lang="ko-KR" altLang="en-US" dirty="0" err="1"/>
              <a:t>방준일</a:t>
            </a:r>
            <a:endParaRPr lang="en-US" altLang="ko-KR" dirty="0"/>
          </a:p>
          <a:p>
            <a:r>
              <a:rPr lang="en-US" altLang="ko-KR" sz="1600" dirty="0">
                <a:hlinkClick r:id="rId3"/>
              </a:rPr>
              <a:t>sungkenh@gmail.com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tkfka965@gmail.com</a:t>
            </a:r>
          </a:p>
          <a:p>
            <a:r>
              <a:rPr lang="ko-KR" altLang="en-US" sz="1600" dirty="0"/>
              <a:t>강원대학교 컴퓨터공학과 데이터지능연구실</a:t>
            </a:r>
          </a:p>
        </p:txBody>
      </p:sp>
    </p:spTree>
    <p:extLst>
      <p:ext uri="{BB962C8B-B14F-4D97-AF65-F5344CB8AC3E}">
        <p14:creationId xmlns:p14="http://schemas.microsoft.com/office/powerpoint/2010/main" val="314004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4419600" y="1905000"/>
            <a:ext cx="2743200" cy="1055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753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09C27-875B-2930-CED5-4F836237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092DF-D497-9CD9-E0C7-D1177783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지도학습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 </a:t>
            </a:r>
            <a:r>
              <a:rPr lang="ko-KR" altLang="en-US" dirty="0"/>
              <a:t>목표</a:t>
            </a:r>
            <a:endParaRPr lang="en-US" altLang="ko-KR" dirty="0"/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개의 클래스의 데이터를 잘 분할 하는 결정 경계 찾기</a:t>
            </a:r>
            <a:endParaRPr lang="en-US" altLang="ko-KR" dirty="0"/>
          </a:p>
          <a:p>
            <a:pPr lvl="1"/>
            <a:r>
              <a:rPr lang="en-US" altLang="ko-KR" dirty="0"/>
              <a:t>X: 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endParaRPr lang="en-US" altLang="ko-KR" dirty="0"/>
          </a:p>
          <a:p>
            <a:pPr lvl="1"/>
            <a:r>
              <a:rPr lang="en-US" altLang="ko-KR" dirty="0"/>
              <a:t>Y:</a:t>
            </a:r>
            <a:r>
              <a:rPr lang="ko-KR" altLang="en-US" dirty="0"/>
              <a:t> 카테고리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EDDAC6-EFE6-AD3C-E0C7-CE4D0C5A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62200"/>
            <a:ext cx="5638800" cy="43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77477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7BEA7-94F2-6263-A4AE-8AFA8C0D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86D9A-96B6-90C5-E0C7-06F6BE89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Covid-19 X-ray</a:t>
            </a:r>
            <a:r>
              <a:rPr lang="ko-KR" altLang="en-US" dirty="0"/>
              <a:t>를 입력으로 </a:t>
            </a:r>
            <a:r>
              <a:rPr lang="en-US" altLang="ko-KR" dirty="0"/>
              <a:t>CNN </a:t>
            </a:r>
            <a:r>
              <a:rPr lang="ko-KR" altLang="en-US" dirty="0"/>
              <a:t>딥러닝 알고리즘을 사용하여 높은 예측 성능 달성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7C6BAD-394A-A792-C062-D1526AFCB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03216"/>
            <a:ext cx="5572126" cy="274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DBB0ED-62C5-ADA0-5D37-11299E41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057400"/>
            <a:ext cx="65722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C904C6-7769-1D1A-CA32-21807010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6" y="4152900"/>
            <a:ext cx="3191966" cy="125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CD95B-DDCE-62C5-A0DA-96BA62D16CB8}"/>
              </a:ext>
            </a:extLst>
          </p:cNvPr>
          <p:cNvSpPr txBox="1"/>
          <p:nvPr/>
        </p:nvSpPr>
        <p:spPr>
          <a:xfrm>
            <a:off x="5334000" y="6550968"/>
            <a:ext cx="3876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https://www.ncbi.nlm.nih.gov/pmc/articles/PMC7903219/</a:t>
            </a:r>
          </a:p>
        </p:txBody>
      </p:sp>
    </p:spTree>
    <p:extLst>
      <p:ext uri="{BB962C8B-B14F-4D97-AF65-F5344CB8AC3E}">
        <p14:creationId xmlns:p14="http://schemas.microsoft.com/office/powerpoint/2010/main" val="642406980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5943600" y="3200400"/>
            <a:ext cx="2172097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94730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7BEA7-94F2-6263-A4AE-8AFA8C0D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86D9A-96B6-90C5-E0C7-06F6BE89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  <a:r>
              <a:rPr lang="en-US" altLang="ko-KR" dirty="0"/>
              <a:t>(</a:t>
            </a:r>
            <a:r>
              <a:rPr lang="ko-KR" altLang="en-US" dirty="0"/>
              <a:t>회귀</a:t>
            </a:r>
            <a:r>
              <a:rPr lang="en-US" altLang="ko-KR" dirty="0"/>
              <a:t>) </a:t>
            </a:r>
            <a:r>
              <a:rPr lang="ko-KR" altLang="en-US" dirty="0"/>
              <a:t>목표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수치</a:t>
            </a:r>
            <a:endParaRPr lang="en-US" altLang="ko-KR" dirty="0"/>
          </a:p>
          <a:p>
            <a:pPr lvl="1"/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수치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CD95B-DDCE-62C5-A0DA-96BA62D16CB8}"/>
              </a:ext>
            </a:extLst>
          </p:cNvPr>
          <p:cNvSpPr txBox="1"/>
          <p:nvPr/>
        </p:nvSpPr>
        <p:spPr>
          <a:xfrm>
            <a:off x="5334000" y="6550968"/>
            <a:ext cx="3876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:https://arxiv.org/pdf/1801.10193.pdf</a:t>
            </a:r>
            <a:endParaRPr lang="ko-KR" altLang="en-US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3EE18E-D3D6-BE1E-BD74-B2479107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701034"/>
            <a:ext cx="5020634" cy="35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16367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7BEA7-94F2-6263-A4AE-8AFA8C0D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86D9A-96B6-90C5-E0C7-06F6BE89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 학습</a:t>
            </a:r>
            <a:r>
              <a:rPr lang="en-US" altLang="ko-KR" dirty="0"/>
              <a:t>(</a:t>
            </a:r>
            <a:r>
              <a:rPr lang="ko-KR" altLang="en-US" dirty="0"/>
              <a:t>회귀</a:t>
            </a:r>
            <a:r>
              <a:rPr lang="en-US" altLang="ko-KR" dirty="0"/>
              <a:t>)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ko-KR" altLang="en-US" dirty="0"/>
              <a:t>단백질 </a:t>
            </a:r>
            <a:r>
              <a:rPr lang="en-US" altLang="ko-KR" dirty="0"/>
              <a:t>Sequence</a:t>
            </a:r>
            <a:r>
              <a:rPr lang="ko-KR" altLang="en-US" dirty="0"/>
              <a:t>와 후보물질</a:t>
            </a:r>
            <a:r>
              <a:rPr lang="en-US" altLang="ko-KR" dirty="0"/>
              <a:t>(SMILES)</a:t>
            </a:r>
            <a:r>
              <a:rPr lang="ko-KR" altLang="en-US" dirty="0"/>
              <a:t>를 </a:t>
            </a:r>
            <a:r>
              <a:rPr lang="ko-KR" altLang="en-US" dirty="0" err="1"/>
              <a:t>입력받아</a:t>
            </a:r>
            <a:r>
              <a:rPr lang="ko-KR" altLang="en-US" dirty="0"/>
              <a:t> 둘 사이의 상호작용</a:t>
            </a:r>
            <a:r>
              <a:rPr lang="en-US" altLang="ko-KR" dirty="0"/>
              <a:t>(Affinity Score)</a:t>
            </a:r>
            <a:r>
              <a:rPr lang="ko-KR" altLang="en-US" dirty="0"/>
              <a:t>를 예측하는 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CD95B-DDCE-62C5-A0DA-96BA62D16CB8}"/>
              </a:ext>
            </a:extLst>
          </p:cNvPr>
          <p:cNvSpPr txBox="1"/>
          <p:nvPr/>
        </p:nvSpPr>
        <p:spPr>
          <a:xfrm>
            <a:off x="5334000" y="6550968"/>
            <a:ext cx="3876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:https://arxiv.org/pdf/1801.10193.pdf</a:t>
            </a:r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3494F-2132-A642-AFE9-CD4FB4D8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06339"/>
            <a:ext cx="3446718" cy="43198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9B7D27-3C43-6E73-F4E5-30354594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886" y="2743200"/>
            <a:ext cx="5238858" cy="276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6037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914400" y="3200400"/>
            <a:ext cx="25146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12414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A95C-C3B7-FAD9-CE6B-CB1E2395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44144-8DC0-E5AD-8BF7-7B9E8151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(clustering)</a:t>
            </a:r>
            <a:r>
              <a:rPr lang="ko-KR" altLang="en-US" dirty="0"/>
              <a:t> 목표</a:t>
            </a:r>
            <a:endParaRPr lang="en-US" altLang="ko-KR" dirty="0"/>
          </a:p>
          <a:p>
            <a:pPr lvl="1"/>
            <a:r>
              <a:rPr lang="ko-KR" altLang="en-US" dirty="0"/>
              <a:t>유사한 특성을 갖는 데이터 포인트 들을 </a:t>
            </a:r>
            <a:r>
              <a:rPr lang="ko-KR" altLang="en-US" dirty="0" err="1"/>
              <a:t>그루핑하여</a:t>
            </a:r>
            <a:r>
              <a:rPr lang="ko-KR" altLang="en-US" dirty="0"/>
              <a:t> 그룹별 특성을 발견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수치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2AD0A4F-E189-8F76-CF18-9821B57EB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20361" r="11639" b="28468"/>
          <a:stretch/>
        </p:blipFill>
        <p:spPr bwMode="auto">
          <a:xfrm>
            <a:off x="609616" y="2819400"/>
            <a:ext cx="8020034" cy="289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910584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A95C-C3B7-FAD9-CE6B-CB1E2395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44144-8DC0-E5AD-8BF7-7B9E8151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(clustering)</a:t>
            </a:r>
            <a:r>
              <a:rPr lang="ko-KR" altLang="en-US" dirty="0"/>
              <a:t> 예제</a:t>
            </a:r>
            <a:endParaRPr lang="en-US" altLang="ko-KR" dirty="0"/>
          </a:p>
          <a:p>
            <a:pPr lvl="1"/>
            <a:r>
              <a:rPr lang="ko-KR" altLang="en-US" dirty="0"/>
              <a:t>화합물의 대사적 연관성을  </a:t>
            </a:r>
            <a:r>
              <a:rPr lang="ko-KR" altLang="en-US" dirty="0" err="1"/>
              <a:t>데이터화하여</a:t>
            </a:r>
            <a:r>
              <a:rPr lang="ko-KR" altLang="en-US" dirty="0"/>
              <a:t> 유사한 화합물을 </a:t>
            </a:r>
            <a:r>
              <a:rPr lang="ko-KR" altLang="en-US" dirty="0" err="1"/>
              <a:t>클러스터링하는</a:t>
            </a:r>
            <a:r>
              <a:rPr lang="ko-KR" altLang="en-US" dirty="0"/>
              <a:t> 작업을 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F8B81-791A-E787-8080-16936AF9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71800"/>
            <a:ext cx="8236244" cy="2765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D3A697-5DCA-BD6B-FB93-A247A5F2119D}"/>
              </a:ext>
            </a:extLst>
          </p:cNvPr>
          <p:cNvSpPr txBox="1"/>
          <p:nvPr/>
        </p:nvSpPr>
        <p:spPr>
          <a:xfrm>
            <a:off x="5181600" y="6480048"/>
            <a:ext cx="45902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https://pubs.acs.org/doi/pdf/10.1021/acschembio.8b00204</a:t>
            </a:r>
          </a:p>
        </p:txBody>
      </p:sp>
    </p:spTree>
    <p:extLst>
      <p:ext uri="{BB962C8B-B14F-4D97-AF65-F5344CB8AC3E}">
        <p14:creationId xmlns:p14="http://schemas.microsoft.com/office/powerpoint/2010/main" val="1818597405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러닝의 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7875F4-0B61-7D11-840A-AA6DFE0B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6" y="1702974"/>
            <a:ext cx="6249988" cy="4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869F23-D299-DD4D-A679-8490343E5F91}"/>
              </a:ext>
            </a:extLst>
          </p:cNvPr>
          <p:cNvSpPr/>
          <p:nvPr/>
        </p:nvSpPr>
        <p:spPr>
          <a:xfrm>
            <a:off x="1981200" y="1905000"/>
            <a:ext cx="2514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19041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딥러닝에</a:t>
            </a:r>
            <a:r>
              <a:rPr lang="ko-KR" altLang="en-US" dirty="0"/>
              <a:t> 대한 이해</a:t>
            </a:r>
            <a:br>
              <a:rPr lang="en-US" altLang="ko-KR" dirty="0"/>
            </a:br>
            <a:r>
              <a:rPr lang="en-US" altLang="ko-KR" dirty="0"/>
              <a:t>-1</a:t>
            </a:r>
            <a:r>
              <a:rPr lang="ko-KR" altLang="en-US" dirty="0"/>
              <a:t>강</a:t>
            </a:r>
            <a:r>
              <a:rPr lang="en-US" altLang="ko-KR" dirty="0"/>
              <a:t>-</a:t>
            </a:r>
            <a:endParaRPr lang="ko-KR" altLang="en-US" sz="2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800" b="1" dirty="0"/>
              <a:t>홍 성 은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3"/>
              </a:rPr>
              <a:t>sungkenh@gmail.com</a:t>
            </a:r>
            <a:endParaRPr lang="en-US" altLang="ko-KR" sz="1400" dirty="0"/>
          </a:p>
          <a:p>
            <a:pPr algn="ctr"/>
            <a:r>
              <a:rPr lang="ko-KR" altLang="en-US" sz="1400" dirty="0"/>
              <a:t>강원대학교 컴퓨터공학과 데이터지능연구실</a:t>
            </a:r>
          </a:p>
        </p:txBody>
      </p:sp>
    </p:spTree>
    <p:extLst>
      <p:ext uri="{BB962C8B-B14F-4D97-AF65-F5344CB8AC3E}">
        <p14:creationId xmlns:p14="http://schemas.microsoft.com/office/powerpoint/2010/main" val="360068870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3FB47-9718-BAED-A85E-B79A2C6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017D5-1936-1F00-4B0B-2DEAD00B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(Dimensionality Reduction)</a:t>
            </a:r>
            <a:r>
              <a:rPr lang="ko-KR" altLang="en-US" dirty="0"/>
              <a:t> 목표</a:t>
            </a:r>
            <a:endParaRPr lang="en-US" altLang="ko-KR" dirty="0"/>
          </a:p>
          <a:p>
            <a:pPr lvl="1"/>
            <a:r>
              <a:rPr lang="ko-KR" altLang="en-US" dirty="0"/>
              <a:t>복잡한 여러 차원의 데이터로 인한 문제의 높은 복잡도를 단순화</a:t>
            </a:r>
            <a:r>
              <a:rPr lang="en-US" altLang="ko-KR" dirty="0"/>
              <a:t>(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r>
              <a:rPr lang="ko-KR" altLang="en-US" dirty="0"/>
              <a:t>하여 해결하기 쉬운 문제로 변형</a:t>
            </a:r>
            <a:endParaRPr lang="en-US" altLang="ko-KR" dirty="0"/>
          </a:p>
          <a:p>
            <a:pPr lvl="1"/>
            <a:r>
              <a:rPr lang="ko-KR" altLang="en-US" dirty="0"/>
              <a:t>시각적으로 이해하기 힘든 복잡한 데이터 분포를 보기 쉽게 해주는데 사용</a:t>
            </a:r>
            <a:r>
              <a:rPr lang="en-US" altLang="ko-KR" dirty="0"/>
              <a:t>(T-</a:t>
            </a:r>
            <a:r>
              <a:rPr lang="en-US" altLang="ko-KR" dirty="0" err="1"/>
              <a:t>sne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617CF8C-F087-DFE3-EE82-FDBF369AE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t="32793" r="10405" b="9550"/>
          <a:stretch/>
        </p:blipFill>
        <p:spPr bwMode="auto">
          <a:xfrm>
            <a:off x="1064162" y="2544102"/>
            <a:ext cx="6863276" cy="29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51654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75DEB-35C0-66D8-7CE2-AAF5B79C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A339A-EBB1-2E6B-CA72-F1178E75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(Dimensionality Reduction)</a:t>
            </a:r>
            <a:r>
              <a:rPr lang="ko-KR" altLang="en-US" dirty="0"/>
              <a:t> 예시</a:t>
            </a:r>
            <a:endParaRPr lang="en-US" altLang="ko-KR" dirty="0"/>
          </a:p>
          <a:p>
            <a:pPr lvl="1"/>
            <a:r>
              <a:rPr lang="ko-KR" altLang="en-US" dirty="0" err="1"/>
              <a:t>전차세</a:t>
            </a:r>
            <a:r>
              <a:rPr lang="ko-KR" altLang="en-US" dirty="0"/>
              <a:t> 분석을 위한 </a:t>
            </a:r>
            <a:r>
              <a:rPr lang="en-US" altLang="ko-KR" dirty="0"/>
              <a:t>PCA</a:t>
            </a:r>
            <a:r>
              <a:rPr lang="ko-KR" altLang="en-US" dirty="0"/>
              <a:t> 활용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DCAD03-F17F-774C-D0C5-8A1F7DF2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" y="2209800"/>
            <a:ext cx="4114808" cy="411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21B90-7D41-CC77-0C52-5C97BEAE87E6}"/>
              </a:ext>
            </a:extLst>
          </p:cNvPr>
          <p:cNvSpPr txBox="1"/>
          <p:nvPr/>
        </p:nvSpPr>
        <p:spPr>
          <a:xfrm>
            <a:off x="4398316" y="6292334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>
                <a:hlinkClick r:id="rId3"/>
              </a:rPr>
              <a:t>https://www.sciencedirect.com/science/article/pii/S2211124721008597</a:t>
            </a:r>
            <a:endParaRPr lang="en-US" altLang="ko-KR" sz="900" dirty="0"/>
          </a:p>
          <a:p>
            <a:r>
              <a:rPr lang="en-US" altLang="ko-KR" sz="900" dirty="0"/>
              <a:t>https://www.mdpi.com/1420-3049/26/24/7474/htm</a:t>
            </a:r>
            <a:endParaRPr lang="ko-KR" altLang="en-US" sz="900" dirty="0"/>
          </a:p>
        </p:txBody>
      </p:sp>
      <p:pic>
        <p:nvPicPr>
          <p:cNvPr id="2052" name="Picture 4" descr="분자 26 07474 g001 550">
            <a:extLst>
              <a:ext uri="{FF2B5EF4-FFF2-40B4-BE49-F238E27FC236}">
                <a16:creationId xmlns:a16="http://schemas.microsoft.com/office/drawing/2014/main" id="{55FD56D8-D63C-3428-1F6D-EA10642F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43200"/>
            <a:ext cx="4377032" cy="30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777574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머신 러닝과 딥러닝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r>
              <a:rPr lang="ko-KR" altLang="en-US" dirty="0"/>
              <a:t>머신 러닝과 </a:t>
            </a:r>
            <a:r>
              <a:rPr lang="ko-KR" altLang="en-US" dirty="0" err="1"/>
              <a:t>딥러닝의</a:t>
            </a:r>
            <a:r>
              <a:rPr lang="ko-KR" altLang="en-US" dirty="0"/>
              <a:t> 차이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신경망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2677024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5AEF8C-D3B8-7E4C-A948-2FF0FA519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8" y="1752600"/>
            <a:ext cx="7340224" cy="4956810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10DD6C5E-7D51-4913-A8FF-F50BB7E4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/>
          <a:lstStyle/>
          <a:p>
            <a:r>
              <a:rPr lang="en-US" altLang="ko-KR" dirty="0"/>
              <a:t>AI,</a:t>
            </a:r>
            <a:r>
              <a:rPr lang="ko-KR" altLang="en-US" dirty="0"/>
              <a:t> </a:t>
            </a:r>
            <a:r>
              <a:rPr lang="en-US" altLang="ko-KR" dirty="0"/>
              <a:t>ML,</a:t>
            </a:r>
            <a:r>
              <a:rPr lang="ko-KR" altLang="en-US" dirty="0"/>
              <a:t> </a:t>
            </a:r>
            <a:r>
              <a:rPr lang="en-US" altLang="ko-KR" dirty="0"/>
              <a:t>RL,</a:t>
            </a:r>
            <a:r>
              <a:rPr lang="ko-KR" altLang="en-US" dirty="0"/>
              <a:t> </a:t>
            </a:r>
            <a:r>
              <a:rPr lang="en-US" altLang="ko-KR" dirty="0"/>
              <a:t>DL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4951519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34BB3-BEEB-E531-9B27-A592C254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8EA73C-6B27-1E59-9825-67BE70D18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러닝과 </a:t>
            </a:r>
            <a:r>
              <a:rPr lang="ko-KR" altLang="en-US" dirty="0" err="1"/>
              <a:t>딥러닝의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가지 차이</a:t>
            </a:r>
            <a:endParaRPr lang="en-US" altLang="ko-KR" dirty="0"/>
          </a:p>
          <a:p>
            <a:pPr lvl="1"/>
            <a:r>
              <a:rPr lang="ko-KR" altLang="en-US" dirty="0"/>
              <a:t>인간의 개입</a:t>
            </a:r>
            <a:r>
              <a:rPr lang="en-US" altLang="ko-KR" dirty="0"/>
              <a:t>: </a:t>
            </a:r>
            <a:r>
              <a:rPr lang="ko-KR" altLang="en-US" dirty="0" err="1"/>
              <a:t>머신러닝에는</a:t>
            </a:r>
            <a:r>
              <a:rPr lang="ko-KR" altLang="en-US" dirty="0"/>
              <a:t> 인간의 개입이 필요했음</a:t>
            </a:r>
            <a:endParaRPr lang="en-US" altLang="ko-KR" dirty="0"/>
          </a:p>
          <a:p>
            <a:pPr lvl="1"/>
            <a:r>
              <a:rPr lang="ko-KR" altLang="en-US" dirty="0"/>
              <a:t>하드웨어</a:t>
            </a:r>
            <a:r>
              <a:rPr lang="en-US" altLang="ko-KR" dirty="0"/>
              <a:t>: </a:t>
            </a:r>
            <a:r>
              <a:rPr lang="ko-KR" altLang="en-US" dirty="0" err="1"/>
              <a:t>딥러닝은</a:t>
            </a:r>
            <a:r>
              <a:rPr lang="ko-KR" altLang="en-US" dirty="0"/>
              <a:t> 더 강력한 하드웨어가 필요함</a:t>
            </a:r>
            <a:r>
              <a:rPr lang="en-US" altLang="ko-KR" dirty="0"/>
              <a:t>(GPU)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</a:t>
            </a:r>
            <a:r>
              <a:rPr lang="ko-KR" altLang="en-US" dirty="0"/>
              <a:t>기계 학습 시스템은 빠르게 설정하고 운영할 수 있지만 성능이 제한될 수 있음 반면</a:t>
            </a:r>
            <a:r>
              <a:rPr lang="en-US" altLang="ko-KR" dirty="0"/>
              <a:t>, </a:t>
            </a:r>
            <a:r>
              <a:rPr lang="ko-KR" altLang="en-US" dirty="0" err="1"/>
              <a:t>딥러닝은</a:t>
            </a:r>
            <a:r>
              <a:rPr lang="ko-KR" altLang="en-US" dirty="0"/>
              <a:t> 설정하는데 많은 시간이 걸리나 결과를 즉시 생성할 수 있음</a:t>
            </a:r>
            <a:endParaRPr lang="en-US" altLang="ko-KR" dirty="0"/>
          </a:p>
          <a:p>
            <a:pPr lvl="1"/>
            <a:r>
              <a:rPr lang="ko-KR" altLang="en-US" dirty="0"/>
              <a:t>접근</a:t>
            </a:r>
            <a:r>
              <a:rPr lang="en-US" altLang="ko-KR" dirty="0"/>
              <a:t>: </a:t>
            </a:r>
            <a:r>
              <a:rPr lang="ko-KR" altLang="en-US" dirty="0"/>
              <a:t>기계학습은 구조화된 데이터를 요구하여 선형회귀와 같은 기존 알고리즘을 사용</a:t>
            </a:r>
            <a:endParaRPr lang="en-US" altLang="ko-KR" dirty="0"/>
          </a:p>
          <a:p>
            <a:pPr marL="687387" lvl="2" indent="0">
              <a:buNone/>
            </a:pPr>
            <a:r>
              <a:rPr lang="ko-KR" altLang="en-US" dirty="0" err="1"/>
              <a:t>딥러닝은</a:t>
            </a:r>
            <a:r>
              <a:rPr lang="ko-KR" altLang="en-US" dirty="0"/>
              <a:t> 대량의 비정형 데이터를 수용할 수 있도록 구축되었음</a:t>
            </a:r>
            <a:r>
              <a:rPr lang="en-US" altLang="ko-KR" dirty="0"/>
              <a:t>(high level feature)</a:t>
            </a:r>
          </a:p>
          <a:p>
            <a:pPr lvl="1"/>
            <a:r>
              <a:rPr lang="ko-KR" altLang="en-US" dirty="0"/>
              <a:t>자율성</a:t>
            </a:r>
            <a:r>
              <a:rPr lang="en-US" altLang="ko-KR" dirty="0"/>
              <a:t>: </a:t>
            </a:r>
            <a:r>
              <a:rPr lang="ko-KR" altLang="en-US" dirty="0"/>
              <a:t>기계 학습은 이메일 받은 편지함</a:t>
            </a:r>
            <a:r>
              <a:rPr lang="en-US" altLang="ko-KR" dirty="0"/>
              <a:t>, </a:t>
            </a:r>
            <a:r>
              <a:rPr lang="ko-KR" altLang="en-US" dirty="0"/>
              <a:t>은행</a:t>
            </a:r>
            <a:r>
              <a:rPr lang="en-US" altLang="ko-KR" dirty="0"/>
              <a:t> </a:t>
            </a:r>
            <a:r>
              <a:rPr lang="ko-KR" altLang="en-US" dirty="0"/>
              <a:t>및 진료실에서 이미 사용 중 </a:t>
            </a:r>
            <a:endParaRPr lang="en-US" altLang="ko-KR" dirty="0"/>
          </a:p>
          <a:p>
            <a:pPr marL="347663" lvl="1" indent="0">
              <a:buNone/>
            </a:pPr>
            <a:r>
              <a:rPr lang="en-US" altLang="ko-KR" dirty="0"/>
              <a:t>     </a:t>
            </a:r>
            <a:r>
              <a:rPr lang="ko-KR" altLang="en-US" dirty="0" err="1"/>
              <a:t>딥러닝은</a:t>
            </a:r>
            <a:r>
              <a:rPr lang="ko-KR" altLang="en-US" dirty="0"/>
              <a:t> 자율 주행</a:t>
            </a:r>
            <a:r>
              <a:rPr lang="en-US" altLang="ko-KR" dirty="0"/>
              <a:t>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로봇 등과 같은 복잡하고 자율적인 프로그램이 가능</a:t>
            </a:r>
            <a:endParaRPr lang="en-US" altLang="ko-KR" dirty="0"/>
          </a:p>
          <a:p>
            <a:pPr marL="687387" lvl="2" indent="0">
              <a:buNone/>
            </a:pPr>
            <a:r>
              <a:rPr lang="en-US" altLang="ko-KR" dirty="0"/>
              <a:t>	</a:t>
            </a:r>
          </a:p>
          <a:p>
            <a:pPr marL="687387" lvl="2" indent="0">
              <a:buNone/>
            </a:pPr>
            <a:endParaRPr lang="en-US" altLang="ko-KR" dirty="0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5EF03F6F-A62B-8B81-40A8-36DCED7B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" y="3810000"/>
            <a:ext cx="490209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딥러닝이란">
            <a:extLst>
              <a:ext uri="{FF2B5EF4-FFF2-40B4-BE49-F238E27FC236}">
                <a16:creationId xmlns:a16="http://schemas.microsoft.com/office/drawing/2014/main" id="{931CDCAF-85A3-01F2-346B-E2D46BD7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374" y="4071938"/>
            <a:ext cx="4072740" cy="221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80202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Machine learning and deep learning techniques for object recognition. ">
            <a:extLst>
              <a:ext uri="{FF2B5EF4-FFF2-40B4-BE49-F238E27FC236}">
                <a16:creationId xmlns:a16="http://schemas.microsoft.com/office/drawing/2014/main" id="{49895D3A-958B-236C-3D16-413F870A71F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차이</a:t>
            </a:r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36FB37-4F1B-D29C-BDBF-A932289B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94C1788-4783-A58C-14C6-CBC347DA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" y="2300288"/>
            <a:ext cx="4234582" cy="323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F9280E-68E3-645F-8CA0-0419933B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07" y="2300288"/>
            <a:ext cx="4321222" cy="34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12883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딥러닝은</a:t>
            </a:r>
            <a:r>
              <a:rPr lang="ko-KR" altLang="en-US" dirty="0"/>
              <a:t> 머신 러닝을 위한 알고리즘에 매우 정교한 방식인 인간 두뇌를 모델로 한 신경망을 사용하여 문제를 해결하도록 한 것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심층 신경망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ANN</a:t>
            </a:r>
            <a:r>
              <a:rPr lang="ko-KR" altLang="en-US" dirty="0"/>
              <a:t>은 </a:t>
            </a:r>
            <a:r>
              <a:rPr lang="en-US" altLang="ko-KR" dirty="0"/>
              <a:t>1943</a:t>
            </a:r>
            <a:r>
              <a:rPr lang="ko-KR" altLang="en-US" dirty="0"/>
              <a:t>년에 처음 등장했으나</a:t>
            </a:r>
            <a:r>
              <a:rPr lang="en-US" altLang="ko-KR" dirty="0"/>
              <a:t>, </a:t>
            </a:r>
            <a:r>
              <a:rPr lang="ko-KR" altLang="en-US" dirty="0"/>
              <a:t>컴퓨팅 성능 여러가지 한계로 이용되지 못하다 최근에 주목 받게 되었음</a:t>
            </a:r>
          </a:p>
        </p:txBody>
      </p:sp>
      <p:pic>
        <p:nvPicPr>
          <p:cNvPr id="13314" name="Picture 2" descr="신경망 체계">
            <a:extLst>
              <a:ext uri="{FF2B5EF4-FFF2-40B4-BE49-F238E27FC236}">
                <a16:creationId xmlns:a16="http://schemas.microsoft.com/office/drawing/2014/main" id="{A6A09539-89F4-DCCC-12FD-43D932F5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592388"/>
            <a:ext cx="7497298" cy="396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668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7D3C8-C4DF-5420-A3B7-07A88145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러닝과 딥러닝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188613-4B8E-1762-3302-CCE97712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생물학적 신경망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인공 신경망은 사람의 뇌에서 발견되는 생물학적 뉴런에서 영감을 받음</a:t>
            </a:r>
            <a:endParaRPr lang="en-US" altLang="ko-KR" dirty="0"/>
          </a:p>
          <a:p>
            <a:pPr lvl="1"/>
            <a:r>
              <a:rPr lang="ko-KR" altLang="en-US" dirty="0"/>
              <a:t>생물학적 신경망의 몇 가지 기본 기능을 </a:t>
            </a:r>
            <a:r>
              <a:rPr lang="ko-KR" altLang="en-US" dirty="0" err="1"/>
              <a:t>시뮬레이션하지만</a:t>
            </a:r>
            <a:r>
              <a:rPr lang="ko-KR" altLang="en-US" dirty="0"/>
              <a:t> 매우 단순화된 방식임</a:t>
            </a:r>
          </a:p>
        </p:txBody>
      </p:sp>
      <p:pic>
        <p:nvPicPr>
          <p:cNvPr id="18434" name="Picture 2" descr="딥러닝이란">
            <a:extLst>
              <a:ext uri="{FF2B5EF4-FFF2-40B4-BE49-F238E27FC236}">
                <a16:creationId xmlns:a16="http://schemas.microsoft.com/office/drawing/2014/main" id="{F54800EB-2C2D-BDB0-6570-4F92AA70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67000"/>
            <a:ext cx="48768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53695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7076038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  <a:endParaRPr lang="en-US" altLang="ko-KR" dirty="0"/>
          </a:p>
          <a:p>
            <a:pPr lvl="1"/>
            <a:r>
              <a:rPr lang="ko-KR" altLang="en-US" dirty="0" err="1"/>
              <a:t>입력층</a:t>
            </a:r>
            <a:r>
              <a:rPr lang="en-US" altLang="ko-KR" dirty="0"/>
              <a:t>: </a:t>
            </a:r>
            <a:r>
              <a:rPr lang="ko-KR" altLang="en-US" dirty="0"/>
              <a:t>어떠한 변수를 입력으로 받는다</a:t>
            </a:r>
            <a:r>
              <a:rPr lang="en-US" altLang="ko-KR" dirty="0"/>
              <a:t>. (ex 1.2, 2.0, 0.75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은닉층</a:t>
            </a:r>
            <a:r>
              <a:rPr lang="en-US" altLang="ko-KR" dirty="0"/>
              <a:t>: </a:t>
            </a:r>
            <a:r>
              <a:rPr lang="ko-KR" altLang="en-US" dirty="0"/>
              <a:t>입력층과 </a:t>
            </a:r>
            <a:r>
              <a:rPr lang="ko-KR" altLang="en-US" dirty="0" err="1"/>
              <a:t>출력층</a:t>
            </a:r>
            <a:r>
              <a:rPr lang="ko-KR" altLang="en-US" dirty="0"/>
              <a:t> 사이에서 수학적 연산을 수행하는 </a:t>
            </a:r>
            <a:r>
              <a:rPr lang="ko-KR" altLang="en-US" dirty="0" err="1"/>
              <a:t>은닉층</a:t>
            </a:r>
            <a:endParaRPr lang="en-US" altLang="ko-KR" dirty="0"/>
          </a:p>
          <a:p>
            <a:pPr lvl="1"/>
            <a:r>
              <a:rPr lang="ko-KR" altLang="en-US" dirty="0" err="1"/>
              <a:t>출력층</a:t>
            </a:r>
            <a:r>
              <a:rPr lang="en-US" altLang="ko-KR" dirty="0"/>
              <a:t>: </a:t>
            </a:r>
            <a:r>
              <a:rPr lang="ko-KR" altLang="en-US" dirty="0"/>
              <a:t>신경망 연산의 결과를 나타내는 벡터를 출력하는 층</a:t>
            </a:r>
            <a:endParaRPr lang="en-US" altLang="ko-KR" dirty="0"/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6" name="Picture 2" descr="신경망 체계">
            <a:extLst>
              <a:ext uri="{FF2B5EF4-FFF2-40B4-BE49-F238E27FC236}">
                <a16:creationId xmlns:a16="http://schemas.microsoft.com/office/drawing/2014/main" id="{9A7BF65A-C760-CDEA-7CAF-021EF8D9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5" y="2895600"/>
            <a:ext cx="7177649" cy="379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67872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D95812-2E6A-4005-B8DC-F0291D8ECBB4}"/>
              </a:ext>
            </a:extLst>
          </p:cNvPr>
          <p:cNvGrpSpPr/>
          <p:nvPr/>
        </p:nvGrpSpPr>
        <p:grpSpPr>
          <a:xfrm>
            <a:off x="887748" y="2286000"/>
            <a:ext cx="7722852" cy="1974598"/>
            <a:chOff x="1320992" y="1981513"/>
            <a:chExt cx="6689689" cy="197459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869EEF-7F89-4FA6-B7F4-2A4C8A5B25E7}"/>
                </a:ext>
              </a:extLst>
            </p:cNvPr>
            <p:cNvSpPr txBox="1"/>
            <p:nvPr/>
          </p:nvSpPr>
          <p:spPr>
            <a:xfrm>
              <a:off x="1320992" y="1981513"/>
              <a:ext cx="7792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436D4D-DC25-4818-A68E-E321D6802A4D}"/>
                </a:ext>
              </a:extLst>
            </p:cNvPr>
            <p:cNvSpPr txBox="1"/>
            <p:nvPr/>
          </p:nvSpPr>
          <p:spPr>
            <a:xfrm>
              <a:off x="2220596" y="2166178"/>
              <a:ext cx="2291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머신 러닝 이란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20F0C1-A5AB-4027-BCA7-DEDC9C0D7BA3}"/>
                </a:ext>
              </a:extLst>
            </p:cNvPr>
            <p:cNvSpPr txBox="1"/>
            <p:nvPr/>
          </p:nvSpPr>
          <p:spPr>
            <a:xfrm>
              <a:off x="4851784" y="198151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A7DFE3-7182-4B36-9867-B2A710EC5A5D}"/>
                </a:ext>
              </a:extLst>
            </p:cNvPr>
            <p:cNvSpPr txBox="1"/>
            <p:nvPr/>
          </p:nvSpPr>
          <p:spPr>
            <a:xfrm>
              <a:off x="1320992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28CE8-1806-4D39-8642-6F8D86A6E5A4}"/>
                </a:ext>
              </a:extLst>
            </p:cNvPr>
            <p:cNvSpPr txBox="1"/>
            <p:nvPr/>
          </p:nvSpPr>
          <p:spPr>
            <a:xfrm>
              <a:off x="4851784" y="2940449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70C0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0070C0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A2D9B6-D182-4BCE-9FF1-EB33AD310D08}"/>
                </a:ext>
              </a:extLst>
            </p:cNvPr>
            <p:cNvSpPr txBox="1"/>
            <p:nvPr/>
          </p:nvSpPr>
          <p:spPr>
            <a:xfrm>
              <a:off x="5751388" y="2166178"/>
              <a:ext cx="22592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머신 러닝과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딥러닝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7E9E76-2497-484F-97A5-1CB0D2D88533}"/>
                </a:ext>
              </a:extLst>
            </p:cNvPr>
            <p:cNvSpPr txBox="1"/>
            <p:nvPr/>
          </p:nvSpPr>
          <p:spPr>
            <a:xfrm>
              <a:off x="2220597" y="3125114"/>
              <a:ext cx="2291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Light" panose="00000300000000000000" pitchFamily="2" charset="-127"/>
                </a:rPr>
                <a:t>딥러닝 동작 방식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62BD65-8BB0-45F7-B948-938EC8037A5B}"/>
                </a:ext>
              </a:extLst>
            </p:cNvPr>
            <p:cNvSpPr txBox="1"/>
            <p:nvPr/>
          </p:nvSpPr>
          <p:spPr>
            <a:xfrm>
              <a:off x="5751387" y="3125114"/>
              <a:ext cx="22592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딥러닝 알고리즘 개요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32916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F188E-29C7-B2BA-2AF2-C0009EB3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F61A4-8622-0B43-6D69-1D937330F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연산</a:t>
            </a:r>
            <a:endParaRPr lang="en-US" altLang="ko-KR" dirty="0"/>
          </a:p>
          <a:p>
            <a:r>
              <a:rPr lang="ko-KR" altLang="en-US" dirty="0"/>
              <a:t>신경망의 전파</a:t>
            </a:r>
            <a:r>
              <a:rPr lang="en-US" altLang="ko-KR" dirty="0"/>
              <a:t>(</a:t>
            </a:r>
            <a:r>
              <a:rPr lang="ko-KR" altLang="en-US" dirty="0" err="1"/>
              <a:t>순전파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신경망이 스스로 학습할 수 있도록 </a:t>
            </a:r>
            <a:r>
              <a:rPr lang="ko-KR" altLang="en-US" dirty="0" err="1"/>
              <a:t>예측값과</a:t>
            </a:r>
            <a:r>
              <a:rPr lang="ko-KR" altLang="en-US" dirty="0"/>
              <a:t> 실제 값의 차이를 계산하는 </a:t>
            </a:r>
            <a:r>
              <a:rPr lang="ko-KR" altLang="en-US" b="1" dirty="0"/>
              <a:t>손실함수</a:t>
            </a:r>
            <a:endParaRPr lang="en-US" altLang="ko-KR" b="1" dirty="0"/>
          </a:p>
          <a:p>
            <a:r>
              <a:rPr lang="ko-KR" altLang="en-US" dirty="0"/>
              <a:t>신경망에서 변화하는 값인 가중치를 갱신하기 위한 </a:t>
            </a:r>
            <a:r>
              <a:rPr lang="ko-KR" altLang="en-US" b="1" dirty="0" err="1"/>
              <a:t>경사하강법</a:t>
            </a:r>
            <a:endParaRPr lang="en-US" altLang="ko-KR" b="1" dirty="0"/>
          </a:p>
          <a:p>
            <a:r>
              <a:rPr lang="ko-KR" altLang="en-US" dirty="0" err="1"/>
              <a:t>역전파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716797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계층의 연결</a:t>
            </a:r>
            <a:endParaRPr lang="en-US" altLang="ko-KR" dirty="0"/>
          </a:p>
          <a:p>
            <a:pPr lvl="1"/>
            <a:r>
              <a:rPr lang="ko-KR" altLang="en-US" dirty="0"/>
              <a:t>더 작은 크기의 신경망을 고려해 보자</a:t>
            </a:r>
            <a:r>
              <a:rPr lang="en-US" altLang="ko-KR" dirty="0"/>
              <a:t>.</a:t>
            </a:r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19458" name="Picture 2" descr="딥러닝이란">
            <a:extLst>
              <a:ext uri="{FF2B5EF4-FFF2-40B4-BE49-F238E27FC236}">
                <a16:creationId xmlns:a16="http://schemas.microsoft.com/office/drawing/2014/main" id="{B9D0426D-7E18-104C-93B0-2581805A8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332422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딥러닝이란">
            <a:extLst>
              <a:ext uri="{FF2B5EF4-FFF2-40B4-BE49-F238E27FC236}">
                <a16:creationId xmlns:a16="http://schemas.microsoft.com/office/drawing/2014/main" id="{28BE3DDF-7569-05E8-897A-6997A066E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48" y="3438524"/>
            <a:ext cx="38957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440758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딥러닝이란">
            <a:extLst>
              <a:ext uri="{FF2B5EF4-FFF2-40B4-BE49-F238E27FC236}">
                <a16:creationId xmlns:a16="http://schemas.microsoft.com/office/drawing/2014/main" id="{7F17E4E1-0393-7323-C23A-9D2B01F04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48768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프로세스</a:t>
            </a:r>
            <a:r>
              <a:rPr lang="en-US" altLang="ko-KR" dirty="0"/>
              <a:t>(</a:t>
            </a:r>
            <a:r>
              <a:rPr lang="ko-KR" altLang="en-US" dirty="0" err="1"/>
              <a:t>순전파</a:t>
            </a:r>
            <a:r>
              <a:rPr lang="en-US" altLang="ko-KR" dirty="0"/>
              <a:t>)</a:t>
            </a:r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20484" name="Picture 4" descr="딥러닝이란">
            <a:extLst>
              <a:ext uri="{FF2B5EF4-FFF2-40B4-BE49-F238E27FC236}">
                <a16:creationId xmlns:a16="http://schemas.microsoft.com/office/drawing/2014/main" id="{3D1BF005-B221-E940-9979-2A54DAC2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43" y="4162425"/>
            <a:ext cx="48768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6FE68B-A5E1-089D-7D58-2A8D2C9FC760}"/>
              </a:ext>
            </a:extLst>
          </p:cNvPr>
          <p:cNvSpPr txBox="1"/>
          <p:nvPr/>
        </p:nvSpPr>
        <p:spPr>
          <a:xfrm>
            <a:off x="3733800" y="613546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활성화 함수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(tanh, Sigmoid, </a:t>
            </a:r>
            <a:r>
              <a:rPr lang="en-US" altLang="ko-KR" b="1" dirty="0" err="1">
                <a:solidFill>
                  <a:srgbClr val="FF0000"/>
                </a:solidFill>
              </a:rPr>
              <a:t>Relu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442F6B0-00AF-010F-78DF-C2CFDF4A8E65}"/>
              </a:ext>
            </a:extLst>
          </p:cNvPr>
          <p:cNvSpPr/>
          <p:nvPr/>
        </p:nvSpPr>
        <p:spPr>
          <a:xfrm rot="16200000">
            <a:off x="5029200" y="5868769"/>
            <a:ext cx="304800" cy="2286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80554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딥러닝이란">
            <a:extLst>
              <a:ext uri="{FF2B5EF4-FFF2-40B4-BE49-F238E27FC236}">
                <a16:creationId xmlns:a16="http://schemas.microsoft.com/office/drawing/2014/main" id="{D62C9D48-289F-B150-5E69-4AEFC64D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91" y="1926318"/>
            <a:ext cx="631661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프로세스</a:t>
            </a:r>
            <a:endParaRPr lang="en-US" altLang="ko-KR" dirty="0"/>
          </a:p>
          <a:p>
            <a:pPr lvl="1"/>
            <a:r>
              <a:rPr lang="ko-KR" altLang="en-US" dirty="0"/>
              <a:t>은닉층의 수를 </a:t>
            </a:r>
            <a:r>
              <a:rPr lang="ko-KR" altLang="en-US" dirty="0" err="1"/>
              <a:t>늘렸을때</a:t>
            </a:r>
            <a:r>
              <a:rPr lang="en-US" altLang="ko-KR" dirty="0"/>
              <a:t>,</a:t>
            </a:r>
          </a:p>
          <a:p>
            <a:pPr marL="347663" lvl="1" indent="0">
              <a:buNone/>
            </a:pPr>
            <a:endParaRPr lang="ko-KR" altLang="en-US" dirty="0"/>
          </a:p>
        </p:txBody>
      </p:sp>
      <p:pic>
        <p:nvPicPr>
          <p:cNvPr id="21508" name="Picture 4" descr="딥러닝이란">
            <a:extLst>
              <a:ext uri="{FF2B5EF4-FFF2-40B4-BE49-F238E27FC236}">
                <a16:creationId xmlns:a16="http://schemas.microsoft.com/office/drawing/2014/main" id="{4ED51670-4391-51F6-BCA6-DF2A2E805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16" y="4517118"/>
            <a:ext cx="1764168" cy="178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18575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4304-8533-5FB5-F6B8-ADF436F5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D69E8-DB7D-05DB-C1E4-21CB6364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프로세스</a:t>
            </a:r>
            <a:endParaRPr lang="en-US" altLang="ko-KR" dirty="0"/>
          </a:p>
          <a:p>
            <a:pPr lvl="1"/>
            <a:r>
              <a:rPr lang="ko-KR" altLang="en-US" dirty="0"/>
              <a:t>순방향 전파</a:t>
            </a:r>
            <a:r>
              <a:rPr lang="en-US" altLang="ko-KR" dirty="0"/>
              <a:t>(</a:t>
            </a:r>
            <a:r>
              <a:rPr lang="ko-KR" altLang="en-US" dirty="0" err="1"/>
              <a:t>순전파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역전파</a:t>
            </a:r>
            <a:r>
              <a:rPr lang="en-US" altLang="ko-KR" dirty="0"/>
              <a:t>(</a:t>
            </a:r>
            <a:r>
              <a:rPr lang="ko-KR" altLang="en-US" dirty="0"/>
              <a:t>거꾸로</a:t>
            </a:r>
            <a:r>
              <a:rPr lang="en-US" altLang="ko-KR" dirty="0"/>
              <a:t>): </a:t>
            </a:r>
            <a:r>
              <a:rPr lang="ko-KR" altLang="en-US" dirty="0"/>
              <a:t>역순으로 각 레이어를 통과하고 단일 모델 매개변수에 대한 손실함수의 기울기를 계산하여 점차 오류를 줄이는 가중치 값을 </a:t>
            </a:r>
            <a:r>
              <a:rPr lang="ko-KR" altLang="en-US" dirty="0" err="1"/>
              <a:t>찾아감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4338" name="Picture 2" descr="신경망이 작동하는 방식">
            <a:extLst>
              <a:ext uri="{FF2B5EF4-FFF2-40B4-BE49-F238E27FC236}">
                <a16:creationId xmlns:a16="http://schemas.microsoft.com/office/drawing/2014/main" id="{69E2898E-EA34-B320-E5F9-3E8E5C5AB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62" y="2971800"/>
            <a:ext cx="8396276" cy="311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43339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딥러닝이란">
            <a:extLst>
              <a:ext uri="{FF2B5EF4-FFF2-40B4-BE49-F238E27FC236}">
                <a16:creationId xmlns:a16="http://schemas.microsoft.com/office/drawing/2014/main" id="{43BD204E-716F-BC89-C348-807B9E0C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743200"/>
            <a:ext cx="36576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9509163-48DB-1330-1424-AD686D28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1ABF6-2621-FDBC-38F5-BE5D3315D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  <a:endParaRPr lang="en-US" altLang="ko-KR" dirty="0"/>
          </a:p>
          <a:p>
            <a:pPr lvl="1"/>
            <a:r>
              <a:rPr lang="ko-KR" altLang="en-US" dirty="0"/>
              <a:t>스스로 학습을 하려면 예측 값과 실제 값과의 비교 과정이 필요</a:t>
            </a:r>
            <a:endParaRPr lang="en-US" altLang="ko-KR" dirty="0"/>
          </a:p>
          <a:p>
            <a:pPr lvl="1"/>
            <a:r>
              <a:rPr lang="ko-KR" altLang="en-US" dirty="0"/>
              <a:t>벡터 </a:t>
            </a:r>
            <a:r>
              <a:rPr lang="en-US" altLang="ko-KR" dirty="0"/>
              <a:t>y</a:t>
            </a:r>
            <a:r>
              <a:rPr lang="ko-KR" altLang="en-US" dirty="0"/>
              <a:t>에는 예측 값을 </a:t>
            </a:r>
            <a:r>
              <a:rPr lang="en-US" altLang="ko-KR" dirty="0"/>
              <a:t>hat(</a:t>
            </a:r>
            <a:r>
              <a:rPr lang="ko-KR" altLang="en-US" dirty="0"/>
              <a:t>벡터</a:t>
            </a:r>
            <a:r>
              <a:rPr lang="en-US" altLang="ko-KR" dirty="0"/>
              <a:t>y)</a:t>
            </a:r>
            <a:r>
              <a:rPr lang="ko-KR" altLang="en-US" dirty="0"/>
              <a:t>에는 실제 값을 포함</a:t>
            </a:r>
            <a:endParaRPr lang="en-US" altLang="ko-KR" dirty="0"/>
          </a:p>
          <a:p>
            <a:pPr lvl="1"/>
            <a:r>
              <a:rPr lang="ko-KR" altLang="en-US" dirty="0"/>
              <a:t>수학적으로 </a:t>
            </a:r>
            <a:r>
              <a:rPr lang="ko-KR" altLang="en-US" b="1" dirty="0"/>
              <a:t>손실의 차이를 측정하는 함수</a:t>
            </a:r>
            <a:r>
              <a:rPr lang="ko-KR" altLang="en-US" dirty="0"/>
              <a:t>를</a:t>
            </a:r>
            <a:r>
              <a:rPr lang="ko-KR" altLang="en-US" b="1" dirty="0"/>
              <a:t> </a:t>
            </a:r>
            <a:r>
              <a:rPr lang="ko-KR" altLang="en-US" dirty="0"/>
              <a:t>정의하여 이 차이</a:t>
            </a:r>
            <a:r>
              <a:rPr lang="en-US" altLang="ko-KR" dirty="0"/>
              <a:t>(</a:t>
            </a:r>
            <a:r>
              <a:rPr lang="ko-KR" altLang="en-US" dirty="0"/>
              <a:t>손실</a:t>
            </a:r>
            <a:r>
              <a:rPr lang="en-US" altLang="ko-KR" dirty="0"/>
              <a:t>)</a:t>
            </a:r>
            <a:r>
              <a:rPr lang="ko-KR" altLang="en-US" dirty="0"/>
              <a:t>를 측정할 수 있음</a:t>
            </a:r>
            <a:endParaRPr lang="en-US" altLang="ko-KR" dirty="0"/>
          </a:p>
          <a:p>
            <a:pPr lvl="1"/>
            <a:r>
              <a:rPr lang="ko-KR" altLang="en-US" dirty="0"/>
              <a:t>일반적인 손실함수는 </a:t>
            </a:r>
            <a:r>
              <a:rPr lang="en-US" altLang="ko-KR" dirty="0"/>
              <a:t>2</a:t>
            </a:r>
            <a:r>
              <a:rPr lang="ko-KR" altLang="en-US" dirty="0"/>
              <a:t>차 손실임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분류에 사용되는 </a:t>
            </a:r>
            <a:r>
              <a:rPr lang="ko-KR" altLang="en-US" b="1" dirty="0"/>
              <a:t>교차 엔트로피 손실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dirty="0"/>
              <a:t>회귀에 사용되는 </a:t>
            </a:r>
            <a:r>
              <a:rPr lang="ko-KR" altLang="en-US" b="1" dirty="0"/>
              <a:t>평균 제곱 오차 손실</a:t>
            </a:r>
          </a:p>
        </p:txBody>
      </p:sp>
      <p:pic>
        <p:nvPicPr>
          <p:cNvPr id="22532" name="Picture 4" descr="딥러닝이란">
            <a:extLst>
              <a:ext uri="{FF2B5EF4-FFF2-40B4-BE49-F238E27FC236}">
                <a16:creationId xmlns:a16="http://schemas.microsoft.com/office/drawing/2014/main" id="{A4ADD516-EB17-D1CF-9E74-744BD021F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191226"/>
            <a:ext cx="48768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딥러닝이란">
            <a:extLst>
              <a:ext uri="{FF2B5EF4-FFF2-40B4-BE49-F238E27FC236}">
                <a16:creationId xmlns:a16="http://schemas.microsoft.com/office/drawing/2014/main" id="{789B566D-3FE7-2BAF-22E8-135B4C17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594690"/>
            <a:ext cx="48768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492842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C6C84-9BF2-8B82-B3B2-B6583F45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74C4D-55BF-7FA1-CCA1-D96CE2E63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en-US" altLang="ko-KR" dirty="0"/>
          </a:p>
          <a:p>
            <a:pPr lvl="1"/>
            <a:r>
              <a:rPr lang="ko-KR" altLang="en-US" dirty="0"/>
              <a:t>신경망의 가중치를 갱신하기 위해 손실함수의 경사</a:t>
            </a:r>
            <a:r>
              <a:rPr lang="en-US" altLang="ko-KR" dirty="0"/>
              <a:t>(</a:t>
            </a:r>
            <a:r>
              <a:rPr lang="ko-KR" altLang="en-US" dirty="0"/>
              <a:t>미분 값</a:t>
            </a:r>
            <a:r>
              <a:rPr lang="en-US" altLang="ko-KR" dirty="0"/>
              <a:t>)</a:t>
            </a:r>
            <a:r>
              <a:rPr lang="ko-KR" altLang="en-US" dirty="0"/>
              <a:t>을 사용함</a:t>
            </a:r>
            <a:endParaRPr lang="en-US" altLang="ko-KR" dirty="0"/>
          </a:p>
          <a:p>
            <a:pPr lvl="1"/>
            <a:r>
              <a:rPr lang="ko-KR" altLang="en-US" dirty="0"/>
              <a:t>가중치의 최적 값을 찾을 때까지 반복적으로 업데이트 함</a:t>
            </a:r>
          </a:p>
        </p:txBody>
      </p:sp>
      <p:pic>
        <p:nvPicPr>
          <p:cNvPr id="23554" name="Picture 2" descr="딥러닝이란">
            <a:extLst>
              <a:ext uri="{FF2B5EF4-FFF2-40B4-BE49-F238E27FC236}">
                <a16:creationId xmlns:a16="http://schemas.microsoft.com/office/drawing/2014/main" id="{67A837F3-FEC1-06E0-925E-19F7E45D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7" y="2384206"/>
            <a:ext cx="30956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딥러닝이란">
            <a:extLst>
              <a:ext uri="{FF2B5EF4-FFF2-40B4-BE49-F238E27FC236}">
                <a16:creationId xmlns:a16="http://schemas.microsoft.com/office/drawing/2014/main" id="{F78676C7-1C93-8D87-1F3D-F2049BF8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6" y="2936574"/>
            <a:ext cx="4343400" cy="6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딥러닝이란">
            <a:extLst>
              <a:ext uri="{FF2B5EF4-FFF2-40B4-BE49-F238E27FC236}">
                <a16:creationId xmlns:a16="http://schemas.microsoft.com/office/drawing/2014/main" id="{52E2FF73-296E-F78A-64C5-68FEB232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8589"/>
            <a:ext cx="3278558" cy="291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딥러닝이란">
            <a:extLst>
              <a:ext uri="{FF2B5EF4-FFF2-40B4-BE49-F238E27FC236}">
                <a16:creationId xmlns:a16="http://schemas.microsoft.com/office/drawing/2014/main" id="{D8E9D42D-8F53-8F4B-879E-4062DD108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970" y="2841406"/>
            <a:ext cx="3923330" cy="65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딥러닝이란">
            <a:extLst>
              <a:ext uri="{FF2B5EF4-FFF2-40B4-BE49-F238E27FC236}">
                <a16:creationId xmlns:a16="http://schemas.microsoft.com/office/drawing/2014/main" id="{8AD646B5-E28F-27E7-B345-A32546C2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48" y="3635643"/>
            <a:ext cx="4450852" cy="6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669293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E6279-52F7-4F1F-64E6-E64228E5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동작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AC78F8-F12C-13E2-A742-A58109928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r>
              <a:rPr lang="ko-KR" altLang="en-US" dirty="0"/>
              <a:t> 계속</a:t>
            </a:r>
          </a:p>
        </p:txBody>
      </p:sp>
      <p:pic>
        <p:nvPicPr>
          <p:cNvPr id="24578" name="Picture 2" descr="딥러닝이란">
            <a:extLst>
              <a:ext uri="{FF2B5EF4-FFF2-40B4-BE49-F238E27FC236}">
                <a16:creationId xmlns:a16="http://schemas.microsoft.com/office/drawing/2014/main" id="{DDF8A063-058A-003C-0CB6-1ABC3514F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70" y="3046640"/>
            <a:ext cx="3911372" cy="341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딥러닝이란">
            <a:extLst>
              <a:ext uri="{FF2B5EF4-FFF2-40B4-BE49-F238E27FC236}">
                <a16:creationId xmlns:a16="http://schemas.microsoft.com/office/drawing/2014/main" id="{213A036C-BB32-CAD1-111D-AEA4F7219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85913"/>
            <a:ext cx="48768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딥러닝이란">
            <a:extLst>
              <a:ext uri="{FF2B5EF4-FFF2-40B4-BE49-F238E27FC236}">
                <a16:creationId xmlns:a16="http://schemas.microsoft.com/office/drawing/2014/main" id="{72F21B56-4749-89E2-BA64-F3C0C23D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11829"/>
            <a:ext cx="48768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딥러닝이란">
            <a:extLst>
              <a:ext uri="{FF2B5EF4-FFF2-40B4-BE49-F238E27FC236}">
                <a16:creationId xmlns:a16="http://schemas.microsoft.com/office/drawing/2014/main" id="{C5BC04F2-ACDC-5279-C6A1-B80C5B804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3114222"/>
            <a:ext cx="3810002" cy="34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526151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r>
              <a:rPr lang="en-US" altLang="ko-KR" dirty="0"/>
              <a:t>CNN(Convolutional Neural Network)</a:t>
            </a:r>
          </a:p>
          <a:p>
            <a:endParaRPr lang="en-US" altLang="ko-KR" dirty="0"/>
          </a:p>
          <a:p>
            <a:r>
              <a:rPr lang="en-US" altLang="ko-KR" dirty="0"/>
              <a:t>RNN(Recurrent Neural Network)</a:t>
            </a:r>
          </a:p>
        </p:txBody>
      </p:sp>
    </p:spTree>
    <p:extLst>
      <p:ext uri="{BB962C8B-B14F-4D97-AF65-F5344CB8AC3E}">
        <p14:creationId xmlns:p14="http://schemas.microsoft.com/office/powerpoint/2010/main" val="3483402930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D7D11-F960-4DD5-2558-5DEFFF73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9AFD7-28B1-BCFD-21CE-E6252D000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B0B014-2A33-57B2-CB67-B4328EF8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" y="2595735"/>
            <a:ext cx="8296007" cy="28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1665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계획서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A90283-BDF0-3064-2C96-9659258B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8800"/>
            <a:ext cx="437818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73073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562A9-4069-A424-0E34-D151FF62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6946C-EACD-7D1E-94C4-D39E573C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 아이디어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5116A-8FDF-5626-102C-EDB204DBB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16" y="1914146"/>
            <a:ext cx="5841768" cy="46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06787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343D9-EE5F-6EF3-8875-5ED9B6EF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00F0D-D477-4FD4-6D3B-5AD44068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데이터에서 기존의 학습 방법의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CBCB5-9D60-EDB6-B956-6C5E1D6F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829" y="1905000"/>
            <a:ext cx="4719942" cy="18013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892D46-CC5A-9305-5BEA-41D5508C1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3" y="3667471"/>
            <a:ext cx="8296007" cy="28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49415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D1671-1052-31EF-5F60-50DA6DED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85915-9973-B93E-B4E3-FAC75AAB1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제안된 방법인 </a:t>
            </a:r>
            <a:r>
              <a:rPr lang="en-US" altLang="ko-KR" dirty="0"/>
              <a:t>Convolutional Neural Network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7FD6AC-1263-8D7C-C226-138AF8C9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1927225"/>
            <a:ext cx="4520476" cy="2238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CC6179-55F1-C091-07C7-6DE573FD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718" y="1981200"/>
            <a:ext cx="4524792" cy="2130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B8B35F-DB8A-EC88-8204-172CEAB0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319" y="4148925"/>
            <a:ext cx="1406548" cy="23351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1526AB-8A54-716E-42BA-7E89C1400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17" y="4148925"/>
            <a:ext cx="4391308" cy="23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71237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3856B-793A-2944-DD56-2E3BFCA2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51465-3BF0-52A5-318A-741BDCEC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7B008-BE75-4DF2-47A8-A31599618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" y="2209800"/>
            <a:ext cx="8410918" cy="40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0710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D6A0C-5597-8DFF-FAF6-D12C4547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BFBA3-5301-B334-0717-C0B65086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시퀀스 데이터의 처리 방법</a:t>
            </a:r>
            <a:endParaRPr lang="en-US" altLang="ko-KR" b="1" dirty="0">
              <a:solidFill>
                <a:schemeClr val="tx1"/>
              </a:solidFill>
            </a:endParaRPr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은 이미지에 적용하기 좋았지 연속된 데이터의 나열 즉</a:t>
            </a:r>
            <a:r>
              <a:rPr lang="en-US" altLang="ko-KR" dirty="0"/>
              <a:t>, </a:t>
            </a:r>
            <a:r>
              <a:rPr lang="ko-KR" altLang="en-US" dirty="0"/>
              <a:t>시퀀스 데이터에서는 제대로 능력을 발휘할 수 없었음</a:t>
            </a:r>
            <a:r>
              <a:rPr lang="en-US" altLang="ko-KR" dirty="0"/>
              <a:t>(</a:t>
            </a:r>
            <a:r>
              <a:rPr lang="ko-KR" altLang="en-US" dirty="0"/>
              <a:t>순차 데이터 처리 불가</a:t>
            </a:r>
            <a:r>
              <a:rPr lang="en-US" altLang="ko-KR" dirty="0"/>
              <a:t>, </a:t>
            </a:r>
            <a:r>
              <a:rPr lang="ko-KR" altLang="en-US" dirty="0"/>
              <a:t>현재의 입력만 고려하여 이전 입력을 고려할 수 없음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에 대한 아이디어가 등장</a:t>
            </a:r>
            <a:r>
              <a:rPr lang="en-US" altLang="ko-KR" dirty="0"/>
              <a:t>(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시계열</a:t>
            </a:r>
            <a:r>
              <a:rPr lang="en-US" altLang="ko-KR" dirty="0"/>
              <a:t>, </a:t>
            </a:r>
            <a:r>
              <a:rPr lang="ko-KR" altLang="en-US" dirty="0"/>
              <a:t>자연어 처리에 주로 활용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7E5552-9BA9-AC88-353A-5236412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23384"/>
            <a:ext cx="8077200" cy="2586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EF8729-A0B2-B7F7-7F28-B6B305ED0F96}"/>
              </a:ext>
            </a:extLst>
          </p:cNvPr>
          <p:cNvSpPr txBox="1"/>
          <p:nvPr/>
        </p:nvSpPr>
        <p:spPr>
          <a:xfrm>
            <a:off x="685800" y="545811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 </a:t>
            </a:r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130E0-6803-8010-EA12-CCE157687263}"/>
              </a:ext>
            </a:extLst>
          </p:cNvPr>
          <p:cNvSpPr txBox="1"/>
          <p:nvPr/>
        </p:nvSpPr>
        <p:spPr>
          <a:xfrm>
            <a:off x="1905000" y="545811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 캡션 달기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1BF81-10DD-E6D9-7351-003541B9C8FC}"/>
              </a:ext>
            </a:extLst>
          </p:cNvPr>
          <p:cNvSpPr txBox="1"/>
          <p:nvPr/>
        </p:nvSpPr>
        <p:spPr>
          <a:xfrm>
            <a:off x="3581400" y="545166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스팸 메일 분류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64175-EFE4-A065-2BDD-8F671FC598DE}"/>
              </a:ext>
            </a:extLst>
          </p:cNvPr>
          <p:cNvSpPr txBox="1"/>
          <p:nvPr/>
        </p:nvSpPr>
        <p:spPr>
          <a:xfrm>
            <a:off x="5562600" y="559015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기계 번역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91C9C-72F5-4D61-5FD0-20EC7AFE13B5}"/>
              </a:ext>
            </a:extLst>
          </p:cNvPr>
          <p:cNvSpPr txBox="1"/>
          <p:nvPr/>
        </p:nvSpPr>
        <p:spPr>
          <a:xfrm>
            <a:off x="7402068" y="559661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비디오 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648505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179B3FC-0085-8E2F-0554-C340398D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83" y="2133600"/>
            <a:ext cx="5777434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30D6A0C-5597-8DFF-FAF6-D12C4547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BFBA3-5301-B334-0717-C0B65086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Recurrent</a:t>
            </a:r>
            <a:r>
              <a:rPr lang="en-US" altLang="ko-KR" dirty="0"/>
              <a:t> Neural Network(</a:t>
            </a:r>
            <a:r>
              <a:rPr lang="ko-KR" altLang="en-US" dirty="0"/>
              <a:t>재귀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은 특정 레이어의 출력을 저장하여</a:t>
            </a:r>
            <a:r>
              <a:rPr lang="en-US" altLang="ko-KR" dirty="0"/>
              <a:t>, </a:t>
            </a:r>
            <a:r>
              <a:rPr lang="ko-KR" altLang="en-US" dirty="0"/>
              <a:t>최종 예측 생성을 위해 위해 이것을 입력으로 </a:t>
            </a:r>
            <a:r>
              <a:rPr lang="ko-KR" altLang="en-US" dirty="0" err="1"/>
              <a:t>피드백함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BF9631-82D3-C007-46A3-AAD5DA203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66" y="3997960"/>
            <a:ext cx="6302468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78015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D6A0C-5597-8DFF-FAF6-D12C4547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딥러닝 알고리즘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BFBA3-5301-B334-0717-C0B65086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Recurrent</a:t>
            </a:r>
            <a:r>
              <a:rPr lang="en-US" altLang="ko-KR" dirty="0"/>
              <a:t> Neural Network(</a:t>
            </a:r>
            <a:r>
              <a:rPr lang="ko-KR" altLang="en-US" dirty="0"/>
              <a:t>재귀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그림으로 이해하기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5A829-E854-1FDD-896A-A2DE0C655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" y="2577236"/>
            <a:ext cx="3505200" cy="1779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673BC6-AE7E-7ED8-DAB1-25FFF8DB1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816" y="2474976"/>
            <a:ext cx="5638800" cy="1881816"/>
          </a:xfrm>
          <a:prstGeom prst="rect">
            <a:avLst/>
          </a:prstGeom>
        </p:spPr>
      </p:pic>
      <p:pic>
        <p:nvPicPr>
          <p:cNvPr id="2050" name="Picture 2" descr="완전히_연결된_반복_신경_네트워크">
            <a:extLst>
              <a:ext uri="{FF2B5EF4-FFF2-40B4-BE49-F238E27FC236}">
                <a16:creationId xmlns:a16="http://schemas.microsoft.com/office/drawing/2014/main" id="{CEFB7553-1502-A2C6-7A66-35D48F05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76" y="4459052"/>
            <a:ext cx="4840896" cy="18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649499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01F519-5CB0-010B-C852-06FC5B23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참고 문헌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A56FF2-6D8B-77AB-A662-CC57382D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https://builtin.com/machine-learning/what-is-deep-learning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https://www.avenga.com/magazine/machine-learning-programming/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825476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5440CF-26F6-48FE-B7C6-4F2FE59934E3}"/>
              </a:ext>
            </a:extLst>
          </p:cNvPr>
          <p:cNvSpPr/>
          <p:nvPr/>
        </p:nvSpPr>
        <p:spPr>
          <a:xfrm>
            <a:off x="1" y="-2"/>
            <a:ext cx="9144000" cy="6858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2D38E-7DBC-487F-A157-F3AE846E20A7}"/>
              </a:ext>
            </a:extLst>
          </p:cNvPr>
          <p:cNvSpPr txBox="1"/>
          <p:nvPr/>
        </p:nvSpPr>
        <p:spPr>
          <a:xfrm>
            <a:off x="3086240" y="2921167"/>
            <a:ext cx="2971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6000" b="1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91950-330E-4DBD-A056-EB011B0BCC5D}"/>
              </a:ext>
            </a:extLst>
          </p:cNvPr>
          <p:cNvSpPr txBox="1"/>
          <p:nvPr/>
        </p:nvSpPr>
        <p:spPr>
          <a:xfrm>
            <a:off x="7315200" y="611201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>
                    <a:alpha val="16000"/>
                  </a:srgbClr>
                </a:solidFill>
                <a:latin typeface="+mn-l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000" b="1" dirty="0">
              <a:solidFill>
                <a:srgbClr val="00B0F0">
                  <a:alpha val="16000"/>
                </a:srgbClr>
              </a:solidFill>
              <a:latin typeface="+mn-lt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24226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강의를 마치면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4D4089-67DE-4471-96FA-8AC0BA50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딥러닝과</a:t>
            </a:r>
            <a:r>
              <a:rPr lang="ko-KR" altLang="en-US" dirty="0"/>
              <a:t> 신경망의 기초를 이해할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딥러닝 프레임워크 </a:t>
            </a:r>
            <a:r>
              <a:rPr lang="en-US" altLang="ko-KR" dirty="0" err="1"/>
              <a:t>Tensorflow</a:t>
            </a:r>
            <a:r>
              <a:rPr lang="ko-KR" altLang="en-US" dirty="0"/>
              <a:t>와 </a:t>
            </a:r>
            <a:r>
              <a:rPr lang="en-US" altLang="ko-KR" dirty="0" err="1"/>
              <a:t>Pytorch</a:t>
            </a:r>
            <a:r>
              <a:rPr lang="ko-KR" altLang="en-US" dirty="0"/>
              <a:t>를 사용한 딥러닝</a:t>
            </a:r>
            <a:r>
              <a:rPr lang="en-US" altLang="ko-KR" dirty="0"/>
              <a:t> </a:t>
            </a:r>
            <a:r>
              <a:rPr lang="ko-KR" altLang="en-US" dirty="0"/>
              <a:t>코드를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외부의 공개된 딥러닝 코드를 이해하고</a:t>
            </a:r>
            <a:r>
              <a:rPr lang="en-US" altLang="ko-KR" dirty="0"/>
              <a:t>, </a:t>
            </a:r>
            <a:r>
              <a:rPr lang="ko-KR" altLang="en-US" dirty="0"/>
              <a:t>연구 혹은 업무에 활용할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분자 특성 예측</a:t>
            </a:r>
            <a:r>
              <a:rPr lang="en-US" altLang="ko-KR" dirty="0"/>
              <a:t>, DTI/A, </a:t>
            </a:r>
            <a:r>
              <a:rPr lang="ko-KR" altLang="en-US" dirty="0"/>
              <a:t>분자 생성 등의</a:t>
            </a:r>
            <a:r>
              <a:rPr lang="en-US" altLang="ko-KR" dirty="0"/>
              <a:t> </a:t>
            </a:r>
            <a:r>
              <a:rPr lang="ko-KR" altLang="en-US" dirty="0"/>
              <a:t>신약개발 분야의 딥러닝 기술을 적용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42326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B674C-48A8-EFD9-FF86-349F51F5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강의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0E6ED-F001-844B-940B-511FB3BC6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>
                <a:hlinkClick r:id="rId2"/>
              </a:rPr>
              <a:t>https://github.com/sungkenh/DL-Framework-for-AIDD</a:t>
            </a:r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ko-KR" altLang="en-US" dirty="0"/>
              <a:t>실습환경 개인 </a:t>
            </a:r>
            <a:r>
              <a:rPr kumimoji="1" lang="en-US" altLang="ko-KR" dirty="0"/>
              <a:t>PC, </a:t>
            </a:r>
            <a:r>
              <a:rPr kumimoji="1" lang="ko-KR" altLang="en-US" dirty="0" err="1"/>
              <a:t>코랩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5720354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03EBE58-9DDA-A9B6-0658-5BA4D115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머신 러닝 이란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D8985-317B-AF06-C043-2F8C297F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00475"/>
            <a:ext cx="7772400" cy="1362075"/>
          </a:xfrm>
        </p:spPr>
        <p:txBody>
          <a:bodyPr/>
          <a:lstStyle/>
          <a:p>
            <a:r>
              <a:rPr lang="ko-KR" altLang="en-US" dirty="0"/>
              <a:t>전통적인 프로그래밍과 </a:t>
            </a:r>
            <a:r>
              <a:rPr lang="ko-KR" altLang="en-US" dirty="0" err="1"/>
              <a:t>머신러닝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유형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37889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15C0-6FFC-2813-AA7A-98801EF1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1F169-8894-CCA7-17F8-446FAF8C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전통적인 프로그래밍과 </a:t>
            </a:r>
            <a:r>
              <a:rPr lang="ko-KR" altLang="en-US" dirty="0" err="1"/>
              <a:t>머신러닝</a:t>
            </a:r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머신 러닝은 </a:t>
            </a:r>
            <a:r>
              <a:rPr lang="ko-KR" altLang="en-US" b="1" dirty="0"/>
              <a:t>명시적으로 프로그래밍 </a:t>
            </a:r>
            <a:r>
              <a:rPr lang="ko-KR" altLang="en-US" dirty="0"/>
              <a:t>하지 않고 </a:t>
            </a:r>
            <a:r>
              <a:rPr lang="ko-KR" altLang="en-US" b="1" dirty="0"/>
              <a:t>경험</a:t>
            </a:r>
            <a:r>
              <a:rPr lang="ko-KR" altLang="en-US" dirty="0"/>
              <a:t>을 통해 </a:t>
            </a:r>
            <a:r>
              <a:rPr lang="ko-KR" altLang="en-US" b="1" dirty="0"/>
              <a:t>학습하고 개선</a:t>
            </a:r>
            <a:r>
              <a:rPr lang="ko-KR" altLang="en-US" dirty="0"/>
              <a:t>할</a:t>
            </a:r>
            <a:r>
              <a:rPr lang="ko-KR" altLang="en-US" b="1" dirty="0"/>
              <a:t> </a:t>
            </a:r>
            <a:r>
              <a:rPr lang="ko-KR" altLang="en-US" dirty="0"/>
              <a:t>수 있도록 하는 </a:t>
            </a:r>
            <a:r>
              <a:rPr lang="en-US" altLang="ko-KR" dirty="0"/>
              <a:t>AI</a:t>
            </a:r>
            <a:r>
              <a:rPr lang="ko-KR" altLang="en-US" dirty="0"/>
              <a:t>의 응용 프로그램으로 머신 러닝은 </a:t>
            </a:r>
            <a:r>
              <a:rPr lang="ko-KR" altLang="en-US" b="1" dirty="0"/>
              <a:t>데이터에 접근하고 </a:t>
            </a:r>
            <a:r>
              <a:rPr lang="ko-KR" altLang="en-US" b="1" dirty="0">
                <a:solidFill>
                  <a:srgbClr val="FF0000"/>
                </a:solidFill>
              </a:rPr>
              <a:t>스스로 학습</a:t>
            </a:r>
            <a:r>
              <a:rPr lang="ko-KR" altLang="en-US" b="1" dirty="0"/>
              <a:t>하는데 사용할 수 있는 프로그래밍 개발</a:t>
            </a:r>
            <a:r>
              <a:rPr lang="ko-KR" altLang="en-US" dirty="0"/>
              <a:t>에 중점을 둠</a:t>
            </a:r>
            <a:endParaRPr lang="en-US" altLang="ko-KR" dirty="0"/>
          </a:p>
          <a:p>
            <a:r>
              <a:rPr lang="ko-KR" altLang="en-US" dirty="0"/>
              <a:t>명시적 프로그래밍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기존 프로그래밍은 절차적 언어를 사용하는 </a:t>
            </a:r>
            <a:r>
              <a:rPr lang="en-US" altLang="ko-KR" dirty="0"/>
              <a:t>C, C++, Java, </a:t>
            </a:r>
            <a:r>
              <a:rPr lang="en-US" altLang="ko-KR" dirty="0" err="1"/>
              <a:t>JS,Python</a:t>
            </a:r>
            <a:r>
              <a:rPr lang="ko-KR" altLang="en-US" dirty="0"/>
              <a:t>등 </a:t>
            </a:r>
            <a:r>
              <a:rPr lang="ko-KR" altLang="en-US" dirty="0" err="1"/>
              <a:t>과같은</a:t>
            </a:r>
            <a:r>
              <a:rPr lang="ko-KR" altLang="en-US" dirty="0"/>
              <a:t> 프로그래밍 언어로 입력 데이터에 따른 결과를 도출하기 위한 규칙을 사람이 수동으로 작성함 </a:t>
            </a:r>
            <a:r>
              <a:rPr lang="en-US" altLang="ko-KR" dirty="0"/>
              <a:t>(Rule based) </a:t>
            </a:r>
            <a:r>
              <a:rPr lang="ko-KR" altLang="en-US" b="1" dirty="0">
                <a:solidFill>
                  <a:srgbClr val="FF0000"/>
                </a:solidFill>
              </a:rPr>
              <a:t>사람에게 프로그램 개발이 달려있음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10242" name="Picture 2" descr="의사 결정 트리 다이어그램">
            <a:extLst>
              <a:ext uri="{FF2B5EF4-FFF2-40B4-BE49-F238E27FC236}">
                <a16:creationId xmlns:a16="http://schemas.microsoft.com/office/drawing/2014/main" id="{718A2159-F0B9-ED51-12FB-17B3C920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69178"/>
            <a:ext cx="4191000" cy="278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머신 러닝 대 기존 프로그래밍 방식">
            <a:extLst>
              <a:ext uri="{FF2B5EF4-FFF2-40B4-BE49-F238E27FC236}">
                <a16:creationId xmlns:a16="http://schemas.microsoft.com/office/drawing/2014/main" id="{D59A7521-8BF8-EC0B-1999-9E1148EF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00" y="3692843"/>
            <a:ext cx="3891064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L 대 기존 프로그래밍 - 규칙 포함">
            <a:extLst>
              <a:ext uri="{FF2B5EF4-FFF2-40B4-BE49-F238E27FC236}">
                <a16:creationId xmlns:a16="http://schemas.microsoft.com/office/drawing/2014/main" id="{190D2AC5-C45C-708E-67ED-8D837CF2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250" y="4934569"/>
            <a:ext cx="3777364" cy="147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959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A1ACD-3EA7-9691-880C-5377A238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F4C8F-29BA-99C5-BA8C-AD259ACB6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러닝이 중요해진 이유</a:t>
            </a:r>
            <a:endParaRPr lang="en-US" altLang="ko-KR" dirty="0"/>
          </a:p>
          <a:p>
            <a:pPr lvl="1"/>
            <a:r>
              <a:rPr lang="ko-KR" altLang="en-US" dirty="0"/>
              <a:t>인터넷의 등장 이후 많은 데이터의 발생</a:t>
            </a:r>
            <a:endParaRPr lang="en-US" altLang="ko-KR" dirty="0"/>
          </a:p>
          <a:p>
            <a:pPr lvl="1"/>
            <a:r>
              <a:rPr lang="en-US" altLang="ko-KR" dirty="0"/>
              <a:t>AI</a:t>
            </a:r>
            <a:r>
              <a:rPr lang="ko-KR" altLang="en-US" dirty="0"/>
              <a:t>가 목표</a:t>
            </a:r>
            <a:r>
              <a:rPr lang="en-US" altLang="ko-KR" dirty="0"/>
              <a:t>: </a:t>
            </a:r>
            <a:r>
              <a:rPr lang="ko-KR" altLang="en-US" dirty="0"/>
              <a:t>프로세스를 자동화하고 데이터 기반 문제를 자율적으로 해결하는 </a:t>
            </a:r>
            <a:r>
              <a:rPr lang="en-US" altLang="ko-KR" dirty="0"/>
              <a:t>AI </a:t>
            </a:r>
            <a:r>
              <a:rPr lang="ko-KR" altLang="en-US" dirty="0"/>
              <a:t>시스템이 필요해짐</a:t>
            </a:r>
            <a:r>
              <a:rPr lang="en-US" altLang="ko-KR" dirty="0"/>
              <a:t>(</a:t>
            </a:r>
            <a:r>
              <a:rPr lang="ko-KR" altLang="en-US" dirty="0"/>
              <a:t>인간의 능력을 대체</a:t>
            </a:r>
            <a:r>
              <a:rPr lang="en-US" altLang="ko-KR" dirty="0"/>
              <a:t>, </a:t>
            </a:r>
            <a:r>
              <a:rPr lang="ko-KR" altLang="en-US" dirty="0"/>
              <a:t>도움 또는 강화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머신 러닝의 학습 유형</a:t>
            </a:r>
            <a:endParaRPr lang="en-US" altLang="ko-KR" dirty="0"/>
          </a:p>
          <a:p>
            <a:pPr lvl="1"/>
            <a:r>
              <a:rPr lang="ko-KR" altLang="en-US" dirty="0"/>
              <a:t>지도학습</a:t>
            </a:r>
            <a:r>
              <a:rPr lang="en-US" altLang="ko-KR" dirty="0"/>
              <a:t>: </a:t>
            </a:r>
            <a:r>
              <a:rPr lang="ko-KR" altLang="en-US" dirty="0"/>
              <a:t>레이블이 지정된 학습 데이터가 있고 알고리즘이 이 상관 관계를 평가할 수 있도록 학습</a:t>
            </a:r>
            <a:endParaRPr lang="en-US" altLang="ko-KR" dirty="0"/>
          </a:p>
          <a:p>
            <a:pPr lvl="1"/>
            <a:r>
              <a:rPr lang="ko-KR" altLang="en-US" dirty="0"/>
              <a:t>비지도학습</a:t>
            </a:r>
            <a:r>
              <a:rPr lang="en-US" altLang="ko-KR" dirty="0"/>
              <a:t>: </a:t>
            </a:r>
            <a:r>
              <a:rPr lang="ko-KR" altLang="en-US" dirty="0"/>
              <a:t>레이블이 지정되지 않은 학습데이터로 알고리즘이 의미 있는 연결을 찾도록 학습</a:t>
            </a:r>
            <a:endParaRPr lang="en-US" altLang="ko-KR" dirty="0"/>
          </a:p>
          <a:p>
            <a:pPr lvl="1"/>
            <a:r>
              <a:rPr lang="ko-KR" altLang="en-US" dirty="0"/>
              <a:t>반지도학습</a:t>
            </a:r>
            <a:r>
              <a:rPr lang="en-US" altLang="ko-KR" dirty="0"/>
              <a:t>: </a:t>
            </a:r>
            <a:r>
              <a:rPr lang="ko-KR" altLang="en-US" dirty="0"/>
              <a:t>지도와 비지도의 중간에 해당하는 학습 방법으로 레이블이 있는 데이터로 레이블 추정 모델을 학습하고</a:t>
            </a:r>
            <a:r>
              <a:rPr lang="en-US" altLang="ko-KR" dirty="0"/>
              <a:t>, </a:t>
            </a:r>
            <a:r>
              <a:rPr lang="ko-KR" altLang="en-US" dirty="0"/>
              <a:t>레이블을 추정해 레이블 없는 데이터의 레이블을 생성함</a:t>
            </a:r>
            <a:endParaRPr lang="en-US" altLang="ko-KR" dirty="0"/>
          </a:p>
          <a:p>
            <a:pPr lvl="1"/>
            <a:r>
              <a:rPr lang="ko-KR" altLang="en-US" dirty="0"/>
              <a:t>강화학습</a:t>
            </a:r>
            <a:r>
              <a:rPr lang="en-US" altLang="ko-KR" dirty="0"/>
              <a:t>: </a:t>
            </a:r>
            <a:r>
              <a:rPr lang="ko-KR" altLang="en-US" dirty="0"/>
              <a:t>현재 상태에서 어떤 행동을 취하는 것이 최적인지를 학습하는 방법으로 행동을 </a:t>
            </a:r>
            <a:r>
              <a:rPr lang="ko-KR" altLang="en-US" dirty="0" err="1"/>
              <a:t>취할때</a:t>
            </a:r>
            <a:r>
              <a:rPr lang="ko-KR" altLang="en-US" dirty="0"/>
              <a:t> 마다 외부 환경에서 보상이 주어지는데</a:t>
            </a:r>
            <a:r>
              <a:rPr lang="en-US" altLang="ko-KR" dirty="0"/>
              <a:t>, </a:t>
            </a:r>
            <a:r>
              <a:rPr lang="ko-KR" altLang="en-US" dirty="0"/>
              <a:t>이를 최대화하는 방향으로 학습을 진행함</a:t>
            </a:r>
          </a:p>
        </p:txBody>
      </p:sp>
      <p:pic>
        <p:nvPicPr>
          <p:cNvPr id="11266" name="Picture 2" descr="그림 1. 세 가지 머신러닝: 비지도 학습, 지도 학습 및 강화학습">
            <a:extLst>
              <a:ext uri="{FF2B5EF4-FFF2-40B4-BE49-F238E27FC236}">
                <a16:creationId xmlns:a16="http://schemas.microsoft.com/office/drawing/2014/main" id="{CF6714B1-9D1C-60B7-32BA-928DB830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587" y="4528476"/>
            <a:ext cx="3984426" cy="202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그림 2. 강아지 훈련의 강화학습.">
            <a:extLst>
              <a:ext uri="{FF2B5EF4-FFF2-40B4-BE49-F238E27FC236}">
                <a16:creationId xmlns:a16="http://schemas.microsoft.com/office/drawing/2014/main" id="{8DC103F5-C543-C597-7D00-EE548F65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013" y="5010150"/>
            <a:ext cx="2607734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04851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KAIST Huawei Video 3.0">
  <a:themeElements>
    <a:clrScheme name="3_TE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EB0B2"/>
      </a:accent1>
      <a:accent2>
        <a:srgbClr val="E31937"/>
      </a:accent2>
      <a:accent3>
        <a:srgbClr val="FFFFFF"/>
      </a:accent3>
      <a:accent4>
        <a:srgbClr val="000000"/>
      </a:accent4>
      <a:accent5>
        <a:srgbClr val="D3D4D5"/>
      </a:accent5>
      <a:accent6>
        <a:srgbClr val="CE1631"/>
      </a:accent6>
      <a:hlink>
        <a:srgbClr val="E31937"/>
      </a:hlink>
      <a:folHlink>
        <a:srgbClr val="E31937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TES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EB0B2"/>
        </a:accent1>
        <a:accent2>
          <a:srgbClr val="E31937"/>
        </a:accent2>
        <a:accent3>
          <a:srgbClr val="FFFFFF"/>
        </a:accent3>
        <a:accent4>
          <a:srgbClr val="000000"/>
        </a:accent4>
        <a:accent5>
          <a:srgbClr val="D3D4D5"/>
        </a:accent5>
        <a:accent6>
          <a:srgbClr val="CE1631"/>
        </a:accent6>
        <a:hlink>
          <a:srgbClr val="E31937"/>
        </a:hlink>
        <a:folHlink>
          <a:srgbClr val="E319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108384</TotalTime>
  <Words>1269</Words>
  <Application>Microsoft Macintosh PowerPoint</Application>
  <PresentationFormat>화면 슬라이드 쇼(4:3)</PresentationFormat>
  <Paragraphs>204</Paragraphs>
  <Slides>48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KoPubWorld돋움체 Bold</vt:lpstr>
      <vt:lpstr>맑은 고딕</vt:lpstr>
      <vt:lpstr>Arial</vt:lpstr>
      <vt:lpstr>Symbol</vt:lpstr>
      <vt:lpstr>Verdana</vt:lpstr>
      <vt:lpstr>KAIST Huawei Video 3.0</vt:lpstr>
      <vt:lpstr>디자인 사용자 지정</vt:lpstr>
      <vt:lpstr>인공지능 신약개발을 위한  딥러닝 프레임워크 기초</vt:lpstr>
      <vt:lpstr>딥러닝에 대한 이해 -1강-</vt:lpstr>
      <vt:lpstr>목차</vt:lpstr>
      <vt:lpstr>강의 계획서</vt:lpstr>
      <vt:lpstr>이 강의를 마치면</vt:lpstr>
      <vt:lpstr>강의 자료</vt:lpstr>
      <vt:lpstr>1. 머신 러닝 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머신 러닝이란?</vt:lpstr>
      <vt:lpstr>2. 머신 러닝과 딥러닝</vt:lpstr>
      <vt:lpstr>머신 러닝과 딥러닝</vt:lpstr>
      <vt:lpstr>머신 러닝과 딥러닝</vt:lpstr>
      <vt:lpstr>머신 러닝과 딥러닝</vt:lpstr>
      <vt:lpstr>머신 러닝과 딥러닝</vt:lpstr>
      <vt:lpstr>머신 러닝과 딥러닝</vt:lpstr>
      <vt:lpstr>3. 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딥러닝 동작 방식</vt:lpstr>
      <vt:lpstr>4. 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딥러닝 알고리즘 개요</vt:lpstr>
      <vt:lpstr>추가 참고 문헌</vt:lpstr>
      <vt:lpstr>PowerPoint 프레젠테이션</vt:lpstr>
    </vt:vector>
  </TitlesOfParts>
  <Company>Savvis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Use Only Template</dc:title>
  <dc:creator>Tracy Zahn</dc:creator>
  <cp:lastModifiedBy>8012</cp:lastModifiedBy>
  <cp:revision>1106</cp:revision>
  <cp:lastPrinted>2016-11-18T02:24:25Z</cp:lastPrinted>
  <dcterms:created xsi:type="dcterms:W3CDTF">2010-06-28T13:49:14Z</dcterms:created>
  <dcterms:modified xsi:type="dcterms:W3CDTF">2022-08-08T00:30:34Z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ustomer">
    <vt:lpwstr/>
  </property>
  <property fmtid="{D5CDD505-2E9C-101B-9397-08002B2CF9AE}" pid="3" name="Service">
    <vt:lpwstr/>
  </property>
  <property fmtid="{D5CDD505-2E9C-101B-9397-08002B2CF9AE}" pid="4" name="ContentType">
    <vt:lpwstr>Document</vt:lpwstr>
  </property>
</Properties>
</file>